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handoutMasterIdLst>
    <p:handoutMasterId r:id="rId44"/>
  </p:handoutMasterIdLst>
  <p:sldIdLst>
    <p:sldId id="257" r:id="rId2"/>
    <p:sldId id="263" r:id="rId3"/>
    <p:sldId id="316" r:id="rId4"/>
    <p:sldId id="265" r:id="rId5"/>
    <p:sldId id="261" r:id="rId6"/>
    <p:sldId id="269" r:id="rId7"/>
    <p:sldId id="306" r:id="rId8"/>
    <p:sldId id="307" r:id="rId9"/>
    <p:sldId id="270" r:id="rId10"/>
    <p:sldId id="308" r:id="rId11"/>
    <p:sldId id="324" r:id="rId12"/>
    <p:sldId id="272" r:id="rId13"/>
    <p:sldId id="273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75" r:id="rId22"/>
    <p:sldId id="276" r:id="rId23"/>
    <p:sldId id="284" r:id="rId24"/>
    <p:sldId id="314" r:id="rId25"/>
    <p:sldId id="311" r:id="rId26"/>
    <p:sldId id="323" r:id="rId27"/>
    <p:sldId id="313" r:id="rId28"/>
    <p:sldId id="292" r:id="rId29"/>
    <p:sldId id="293" r:id="rId30"/>
    <p:sldId id="294" r:id="rId31"/>
    <p:sldId id="315" r:id="rId32"/>
    <p:sldId id="302" r:id="rId33"/>
    <p:sldId id="297" r:id="rId34"/>
    <p:sldId id="310" r:id="rId35"/>
    <p:sldId id="298" r:id="rId36"/>
    <p:sldId id="320" r:id="rId37"/>
    <p:sldId id="319" r:id="rId38"/>
    <p:sldId id="321" r:id="rId39"/>
    <p:sldId id="300" r:id="rId40"/>
    <p:sldId id="325" r:id="rId41"/>
    <p:sldId id="317" r:id="rId42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23B9"/>
    <a:srgbClr val="0D1E9F"/>
    <a:srgbClr val="ED790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576" autoAdjust="0"/>
  </p:normalViewPr>
  <p:slideViewPr>
    <p:cSldViewPr>
      <p:cViewPr>
        <p:scale>
          <a:sx n="70" d="100"/>
          <a:sy n="70" d="100"/>
        </p:scale>
        <p:origin x="-1974" y="-4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4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18377-ABFD-4C51-A11E-F2D97111920C}" type="datetimeFigureOut">
              <a:rPr lang="th-TH" smtClean="0"/>
              <a:pPr/>
              <a:t>27/08/55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2A211F-00AD-48EF-9583-1ADBC259110F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0DFE8-F998-4750-B9ED-8B57B3A973E7}" type="datetimeFigureOut">
              <a:rPr lang="en-US" smtClean="0"/>
              <a:pPr/>
              <a:t>8/27/2012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86AAC-4ED9-4C24-98DC-CBADBB93DC6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86AAC-4ED9-4C24-98DC-CBADBB93DC6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54EE07-A35D-4432-96FA-7A48553B190E}" type="slidenum">
              <a:rPr lang="en-US"/>
              <a:pPr/>
              <a:t>18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54EE07-A35D-4432-96FA-7A48553B190E}" type="slidenum">
              <a:rPr lang="en-US"/>
              <a:pPr/>
              <a:t>19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54EE07-A35D-4432-96FA-7A48553B190E}" type="slidenum">
              <a:rPr lang="en-US"/>
              <a:pPr/>
              <a:t>20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A673BE-4EE5-47BB-94A8-847ADB333824}" type="slidenum">
              <a:rPr lang="en-US"/>
              <a:pPr/>
              <a:t>23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04252E-C07E-4284-949E-0A411CFA9D4F}" type="slidenum">
              <a:rPr lang="en-US"/>
              <a:pPr/>
              <a:t>24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3A2F2E-B4A2-4009-9BF8-A3D2990F3667}" type="slidenum">
              <a:rPr lang="en-US"/>
              <a:pPr/>
              <a:t>25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i="1" smtClean="0"/>
              <a:t>When?</a:t>
            </a:r>
            <a:endParaRPr lang="en-US" smtClean="0"/>
          </a:p>
          <a:p>
            <a:r>
              <a:rPr lang="en-US" smtClean="0"/>
              <a:t>- Use of …: P5000 and P10ml filters!</a:t>
            </a:r>
          </a:p>
          <a:p>
            <a:r>
              <a:rPr lang="en-US" smtClean="0"/>
              <a:t>Piston: no grease, no lubrication. Dry seal technology.</a:t>
            </a:r>
          </a:p>
          <a:p>
            <a:r>
              <a:rPr lang="en-US" smtClean="0"/>
              <a:t>With grease: greased pistons must be regreased regularly or leaks lay occur. The grease may be altered by vapors from liquids pipetted</a:t>
            </a:r>
          </a:p>
          <a:p>
            <a:r>
              <a:rPr lang="en-US" smtClean="0"/>
              <a:t>Grease can also introduce contaminating particules into the body of the pipette.</a:t>
            </a:r>
          </a:p>
          <a:p>
            <a:r>
              <a:rPr lang="en-US" smtClean="0"/>
              <a:t>Why? For application purpose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7901BF-D4EB-4C84-A9FC-212EF5329A7E}" type="slidenum">
              <a:rPr lang="en-US"/>
              <a:pPr/>
              <a:t>28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3C1E63-EFC5-402E-9ED1-5E9970489212}" type="slidenum">
              <a:rPr lang="en-US"/>
              <a:pPr/>
              <a:t>29</a:t>
            </a:fld>
            <a:endParaRPr 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84D5A2-5DE0-4A1B-B4B6-61BE647C62B2}" type="slidenum">
              <a:rPr lang="en-US"/>
              <a:pPr/>
              <a:t>30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At this stage: pipette in good working condition</a:t>
            </a:r>
          </a:p>
          <a:p>
            <a:endParaRPr lang="en-US" smtClean="0"/>
          </a:p>
          <a:p>
            <a:r>
              <a:rPr lang="en-US" smtClean="0"/>
              <a:t>Definition of accuracy: Closeness of agreement between the nominal volume and the mean volume</a:t>
            </a:r>
          </a:p>
          <a:p>
            <a:r>
              <a:rPr lang="en-US" smtClean="0"/>
              <a:t>and precision: Closeness of agreement between individual volumes (repeatability)</a:t>
            </a:r>
            <a:endParaRPr lang="en-US" sz="14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09A1DC-8570-4DC9-BC8F-4193FED0E0C6}" type="slidenum">
              <a:rPr lang="en-US"/>
              <a:pPr/>
              <a:t>31</a:t>
            </a:fld>
            <a:endParaRPr 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CC2BE2-DB6F-4BA6-AB31-D69CA5A06761}" type="slidenum">
              <a:rPr lang="en-US"/>
              <a:pPr/>
              <a:t>3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F562F-B6E7-4046-88C4-F0FA8B46C09E}" type="slidenum">
              <a:rPr lang="en-US"/>
              <a:pPr/>
              <a:t>32</a:t>
            </a:fld>
            <a:endParaRPr 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1005EA-373B-41EC-98A2-2F69336A3796}" type="slidenum">
              <a:rPr lang="en-US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DF8764-421C-4ED1-9E1C-6BC940B7FD50}" type="slidenum">
              <a:rPr lang="en-US"/>
              <a:pPr/>
              <a:t>34</a:t>
            </a:fld>
            <a:endParaRPr lang="en-US" dirty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  <a:p>
            <a:endParaRPr lang="fr-FR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EA4F7F-A656-47EA-8578-13BB86113304}" type="slidenum">
              <a:rPr lang="en-US"/>
              <a:pPr/>
              <a:t>35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6850A4-DBE6-4405-BDC4-D99F67D2F617}" type="slidenum">
              <a:rPr lang="en-US"/>
              <a:pPr/>
              <a:t>38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One 6 digit balance and another one that works on two scales.</a:t>
            </a:r>
          </a:p>
          <a:p>
            <a:r>
              <a:rPr lang="en-US" dirty="0" smtClean="0"/>
              <a:t>Balances should be calibrated, maintained, and recognized by the international department of weighing and measurements.</a:t>
            </a:r>
          </a:p>
          <a:p>
            <a:endParaRPr lang="en-US" dirty="0" smtClean="0"/>
          </a:p>
          <a:p>
            <a:r>
              <a:rPr lang="en-US" dirty="0" smtClean="0"/>
              <a:t>To minimize vibration,  balance on a marble table or equivalent. Balance area free of draughts and the ambient area free of dust.</a:t>
            </a:r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FCDE66-B50A-4336-8D1D-875EEC55F465}" type="slidenum">
              <a:rPr lang="en-US"/>
              <a:pPr/>
              <a:t>5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FDA has recommended Microman to a Canadian pharmaceutical company  (Novopharm) for pipetting solvents</a:t>
            </a:r>
            <a:r>
              <a:rPr lang="en-US" smtClean="0">
                <a:latin typeface="Arial Narrow" pitchFamily="34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>
                <a:latin typeface="Arial" pitchFamily="34" charset="0"/>
                <a:cs typeface="Arial" pitchFamily="34" charset="0"/>
              </a:rPr>
              <a:t>How to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handle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a pipette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86AAC-4ED9-4C24-98DC-CBADBB93DC6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54EE07-A35D-4432-96FA-7A48553B190E}" type="slidenum">
              <a:rPr lang="en-US"/>
              <a:pPr/>
              <a:t>13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54EE07-A35D-4432-96FA-7A48553B190E}" type="slidenum">
              <a:rPr lang="en-US"/>
              <a:pPr/>
              <a:t>14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54EE07-A35D-4432-96FA-7A48553B190E}" type="slidenum">
              <a:rPr lang="en-US"/>
              <a:pPr/>
              <a:t>15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54EE07-A35D-4432-96FA-7A48553B190E}" type="slidenum">
              <a:rPr lang="en-US"/>
              <a:pPr/>
              <a:t>16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54EE07-A35D-4432-96FA-7A48553B190E}" type="slidenum">
              <a:rPr lang="en-US"/>
              <a:pPr/>
              <a:t>17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C839-51CC-4781-AB8E-58279FB6FEF1}" type="datetimeFigureOut">
              <a:rPr lang="en-US" smtClean="0"/>
              <a:pPr/>
              <a:t>8/27/2012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E152-B51A-4C13-A82D-82C6F22242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d"/>
    <p:sndAc>
      <p:stSnd>
        <p:snd r:embed="rId1" name="click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C839-51CC-4781-AB8E-58279FB6FEF1}" type="datetimeFigureOut">
              <a:rPr lang="en-US" smtClean="0"/>
              <a:pPr/>
              <a:t>8/27/2012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E152-B51A-4C13-A82D-82C6F22242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d"/>
    <p:sndAc>
      <p:stSnd>
        <p:snd r:embed="rId1" name="click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C839-51CC-4781-AB8E-58279FB6FEF1}" type="datetimeFigureOut">
              <a:rPr lang="en-US" smtClean="0"/>
              <a:pPr/>
              <a:t>8/27/2012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E152-B51A-4C13-A82D-82C6F22242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d"/>
    <p:sndAc>
      <p:stSnd>
        <p:snd r:embed="rId1" name="click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C839-51CC-4781-AB8E-58279FB6FEF1}" type="datetimeFigureOut">
              <a:rPr lang="en-US" smtClean="0"/>
              <a:pPr/>
              <a:t>8/27/2012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E152-B51A-4C13-A82D-82C6F22242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d"/>
    <p:sndAc>
      <p:stSnd>
        <p:snd r:embed="rId1" name="click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C839-51CC-4781-AB8E-58279FB6FEF1}" type="datetimeFigureOut">
              <a:rPr lang="en-US" smtClean="0"/>
              <a:pPr/>
              <a:t>8/27/2012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E152-B51A-4C13-A82D-82C6F22242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d"/>
    <p:sndAc>
      <p:stSnd>
        <p:snd r:embed="rId1" name="click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C839-51CC-4781-AB8E-58279FB6FEF1}" type="datetimeFigureOut">
              <a:rPr lang="en-US" smtClean="0"/>
              <a:pPr/>
              <a:t>8/27/2012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E152-B51A-4C13-A82D-82C6F22242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d"/>
    <p:sndAc>
      <p:stSnd>
        <p:snd r:embed="rId1" name="click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C839-51CC-4781-AB8E-58279FB6FEF1}" type="datetimeFigureOut">
              <a:rPr lang="en-US" smtClean="0"/>
              <a:pPr/>
              <a:t>8/27/2012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E152-B51A-4C13-A82D-82C6F22242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d"/>
    <p:sndAc>
      <p:stSnd>
        <p:snd r:embed="rId1" name="click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C839-51CC-4781-AB8E-58279FB6FEF1}" type="datetimeFigureOut">
              <a:rPr lang="en-US" smtClean="0"/>
              <a:pPr/>
              <a:t>8/27/2012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E152-B51A-4C13-A82D-82C6F22242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d"/>
    <p:sndAc>
      <p:stSnd>
        <p:snd r:embed="rId1" name="click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C839-51CC-4781-AB8E-58279FB6FEF1}" type="datetimeFigureOut">
              <a:rPr lang="en-US" smtClean="0"/>
              <a:pPr/>
              <a:t>8/27/2012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E152-B51A-4C13-A82D-82C6F22242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d"/>
    <p:sndAc>
      <p:stSnd>
        <p:snd r:embed="rId1" name="click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C839-51CC-4781-AB8E-58279FB6FEF1}" type="datetimeFigureOut">
              <a:rPr lang="en-US" smtClean="0"/>
              <a:pPr/>
              <a:t>8/27/2012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E152-B51A-4C13-A82D-82C6F22242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d"/>
    <p:sndAc>
      <p:stSnd>
        <p:snd r:embed="rId1" name="click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C839-51CC-4781-AB8E-58279FB6FEF1}" type="datetimeFigureOut">
              <a:rPr lang="en-US" smtClean="0"/>
              <a:pPr/>
              <a:t>8/27/2012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039E152-B51A-4C13-A82D-82C6F22242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cover dir="rd"/>
    <p:sndAc>
      <p:stSnd>
        <p:snd r:embed="rId1" name="click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C57C839-51CC-4781-AB8E-58279FB6FEF1}" type="datetimeFigureOut">
              <a:rPr lang="en-US" smtClean="0"/>
              <a:pPr/>
              <a:t>8/27/2012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039E152-B51A-4C13-A82D-82C6F222422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cover dir="rd"/>
    <p:sndAc>
      <p:stSnd>
        <p:snd r:embed="rId13" name="click.wav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1.wav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iff"/><Relationship Id="rId5" Type="http://schemas.openxmlformats.org/officeDocument/2006/relationships/image" Target="../media/image2.jpe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iff"/><Relationship Id="rId3" Type="http://schemas.openxmlformats.org/officeDocument/2006/relationships/audio" Target="../media/audio1.wav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2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jpeg"/><Relationship Id="rId5" Type="http://schemas.openxmlformats.org/officeDocument/2006/relationships/oleObject" Target="../embeddings/________Microsoft_Office_Excel_97-20031.xls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9.jpeg"/><Relationship Id="rId12" Type="http://schemas.openxmlformats.org/officeDocument/2006/relationships/image" Target="../media/image1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2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image" Target="../media/image78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jpeg"/><Relationship Id="rId5" Type="http://schemas.openxmlformats.org/officeDocument/2006/relationships/oleObject" Target="../embeddings/________Microsoft_Office_Excel_97-20032.xls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audio" Target="../media/audio1.wav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2.jpeg"/><Relationship Id="rId4" Type="http://schemas.openxmlformats.org/officeDocument/2006/relationships/image" Target="../media/image80.jpeg"/><Relationship Id="rId9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3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gif"/><Relationship Id="rId4" Type="http://schemas.openxmlformats.org/officeDocument/2006/relationships/image" Target="../media/image3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1828800"/>
            <a:ext cx="6324600" cy="1165225"/>
          </a:xfrm>
        </p:spPr>
        <p:txBody>
          <a:bodyPr>
            <a:normAutofit/>
          </a:bodyPr>
          <a:lstStyle/>
          <a:p>
            <a:r>
              <a:rPr lang="th-TH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บริษัทหริกุล ซายเอนซ์ จำกัด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276600"/>
            <a:ext cx="5584825" cy="1752600"/>
          </a:xfrm>
        </p:spPr>
        <p:txBody>
          <a:bodyPr>
            <a:normAutofit/>
          </a:bodyPr>
          <a:lstStyle/>
          <a:p>
            <a:r>
              <a:rPr lang="th-TH" sz="4400" b="1" dirty="0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เทคนิค</a:t>
            </a:r>
            <a:r>
              <a:rPr lang="th-TH" sz="4400" b="1" dirty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การใช้งานปิเปตอย่างถูกต้อง</a:t>
            </a:r>
          </a:p>
          <a:p>
            <a:r>
              <a:rPr lang="en-US" sz="4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“Guide to </a:t>
            </a:r>
            <a:r>
              <a:rPr lang="en-US" sz="4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Pipetting</a:t>
            </a:r>
            <a:r>
              <a:rPr lang="en-US" sz="4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th-TH" sz="4400" b="1" dirty="0">
              <a:solidFill>
                <a:srgbClr val="0000FF"/>
              </a:solidFill>
              <a:latin typeface="Arial" pitchFamily="34" charset="0"/>
              <a:cs typeface="JasmineUPC" pitchFamily="18" charset="-34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479925" y="2955925"/>
            <a:ext cx="1841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4479925" y="2955925"/>
            <a:ext cx="1841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457200" y="4953000"/>
            <a:ext cx="829468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694 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ซ.รัชดานิเวศน์ 24  ถ.ประชาราษฎร์บำเพ็ญ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 เขตห้วยขวาง  กรุงเทพฯ </a:t>
            </a:r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1032</a:t>
            </a:r>
            <a:r>
              <a:rPr lang="en-US" sz="2400" b="1" dirty="0" smtClean="0">
                <a:latin typeface="Angsana New" pitchFamily="18" charset="-34"/>
                <a:cs typeface="Angsana New" pitchFamily="18" charset="-34"/>
              </a:rPr>
              <a:t>1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/>
            </a:r>
            <a:br>
              <a:rPr lang="en-US" sz="2400" b="1" dirty="0">
                <a:latin typeface="Angsana New" pitchFamily="18" charset="-34"/>
                <a:cs typeface="Angsana New" pitchFamily="18" charset="-34"/>
              </a:rPr>
            </a:b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Tel. 0-2274-2456 (automatic 9 lines)   Fax. 0-2274-2443</a:t>
            </a:r>
            <a:r>
              <a:rPr lang="en-US" sz="2400" b="1" dirty="0">
                <a:latin typeface="Angsana New" pitchFamily="18" charset="-34"/>
                <a:cs typeface="JasmineUPC" pitchFamily="18" charset="-34"/>
              </a:rPr>
              <a:t/>
            </a:r>
            <a:br>
              <a:rPr lang="en-US" sz="2400" b="1" dirty="0">
                <a:latin typeface="Angsana New" pitchFamily="18" charset="-34"/>
                <a:cs typeface="JasmineUPC" pitchFamily="18" charset="-34"/>
              </a:rPr>
            </a:br>
            <a:r>
              <a:rPr lang="en-US" sz="1600" b="1" dirty="0">
                <a:latin typeface="Arial" pitchFamily="34" charset="0"/>
                <a:cs typeface="Arial" pitchFamily="34" charset="0"/>
              </a:rPr>
              <a:t>   Email.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pipetman@harikul.com</a:t>
            </a:r>
            <a:endParaRPr lang="th-TH" sz="2400" b="1" dirty="0">
              <a:latin typeface="Arial" pitchFamily="34" charset="0"/>
              <a:cs typeface="JasmineUPC" pitchFamily="18" charset="-34"/>
            </a:endParaRPr>
          </a:p>
        </p:txBody>
      </p:sp>
      <p:pic>
        <p:nvPicPr>
          <p:cNvPr id="2056" name="Picture 8" descr="bnrCatID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685800"/>
            <a:ext cx="21907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rcRect l="53517" t="34524" r="20310" b="17365"/>
          <a:stretch>
            <a:fillRect/>
          </a:stretch>
        </p:blipFill>
        <p:spPr bwMode="auto">
          <a:xfrm>
            <a:off x="228600" y="457200"/>
            <a:ext cx="1676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611188" y="404813"/>
            <a:ext cx="77724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Positive-displacement</a:t>
            </a:r>
            <a:endParaRPr lang="th-TH" sz="3600" b="1" dirty="0">
              <a:latin typeface="Arial" pitchFamily="34" charset="0"/>
              <a:cs typeface="JasmineUPC" pitchFamily="18" charset="-34"/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187450" y="1916113"/>
            <a:ext cx="1752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 dirty="0">
                <a:solidFill>
                  <a:srgbClr val="00CCFF"/>
                </a:solidFill>
                <a:latin typeface="Tahoma" pitchFamily="34" charset="0"/>
                <a:cs typeface="Tahoma" pitchFamily="34" charset="0"/>
              </a:rPr>
              <a:t>1/ </a:t>
            </a:r>
            <a:r>
              <a:rPr lang="en-US" sz="1600" b="1" dirty="0" smtClean="0">
                <a:solidFill>
                  <a:srgbClr val="00CCFF"/>
                </a:solidFill>
                <a:latin typeface="Tahoma" pitchFamily="34" charset="0"/>
                <a:cs typeface="Tahoma" pitchFamily="34" charset="0"/>
              </a:rPr>
              <a:t>Preparation</a:t>
            </a:r>
            <a:endParaRPr lang="en-US" sz="2400" b="1" dirty="0">
              <a:solidFill>
                <a:srgbClr val="00CCFF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20487" name="Object 7"/>
          <p:cNvGraphicFramePr>
            <a:graphicFrameLocks noChangeAspect="1"/>
          </p:cNvGraphicFramePr>
          <p:nvPr/>
        </p:nvGraphicFramePr>
        <p:xfrm>
          <a:off x="1476375" y="2492375"/>
          <a:ext cx="1276350" cy="4076700"/>
        </p:xfrm>
        <a:graphic>
          <a:graphicData uri="http://schemas.openxmlformats.org/presentationml/2006/ole">
            <p:oleObj spid="_x0000_s86018" name="Photo Editor Photo" r:id="rId4" imgW="1276190" imgH="4076190" progId="">
              <p:embed/>
            </p:oleObj>
          </a:graphicData>
        </a:graphic>
      </p:graphicFrame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3419475" y="1916113"/>
            <a:ext cx="1752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rgbClr val="00CCFF"/>
                </a:solidFill>
                <a:latin typeface="Tahoma" pitchFamily="34" charset="0"/>
                <a:cs typeface="Tahoma" pitchFamily="34" charset="0"/>
              </a:rPr>
              <a:t>2/ Aspiration</a:t>
            </a:r>
            <a:endParaRPr lang="en-US" sz="2400" b="1">
              <a:solidFill>
                <a:srgbClr val="00CCFF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20489" name="Object 9"/>
          <p:cNvGraphicFramePr>
            <a:graphicFrameLocks noChangeAspect="1"/>
          </p:cNvGraphicFramePr>
          <p:nvPr/>
        </p:nvGraphicFramePr>
        <p:xfrm>
          <a:off x="3492500" y="2420938"/>
          <a:ext cx="1247775" cy="4114800"/>
        </p:xfrm>
        <a:graphic>
          <a:graphicData uri="http://schemas.openxmlformats.org/presentationml/2006/ole">
            <p:oleObj spid="_x0000_s86019" name="Photo Editor Photo" r:id="rId5" imgW="1247619" imgH="4114286" progId="">
              <p:embed/>
            </p:oleObj>
          </a:graphicData>
        </a:graphic>
      </p:graphicFrame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5181600" y="1905000"/>
            <a:ext cx="190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rgbClr val="00CCFF"/>
                </a:solidFill>
                <a:latin typeface="Tahoma" pitchFamily="34" charset="0"/>
                <a:cs typeface="Tahoma" pitchFamily="34" charset="0"/>
              </a:rPr>
              <a:t>3/ Distribution</a:t>
            </a:r>
            <a:endParaRPr lang="en-US" sz="2400" b="1">
              <a:solidFill>
                <a:srgbClr val="00CCFF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20491" name="Object 11"/>
          <p:cNvGraphicFramePr>
            <a:graphicFrameLocks noChangeAspect="1"/>
          </p:cNvGraphicFramePr>
          <p:nvPr/>
        </p:nvGraphicFramePr>
        <p:xfrm>
          <a:off x="5562600" y="2438400"/>
          <a:ext cx="1228725" cy="4086225"/>
        </p:xfrm>
        <a:graphic>
          <a:graphicData uri="http://schemas.openxmlformats.org/presentationml/2006/ole">
            <p:oleObj spid="_x0000_s86020" name="Photo Editor Photo" r:id="rId6" imgW="1228571" imgH="4086795" progId="">
              <p:embed/>
            </p:oleObj>
          </a:graphicData>
        </a:graphic>
      </p:graphicFrame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7308850" y="1916113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rgbClr val="00CCFF"/>
                </a:solidFill>
                <a:latin typeface="Tahoma" pitchFamily="34" charset="0"/>
                <a:cs typeface="Tahoma" pitchFamily="34" charset="0"/>
              </a:rPr>
              <a:t>4/ Ejection</a:t>
            </a:r>
            <a:endParaRPr lang="en-US" sz="2400" b="1">
              <a:solidFill>
                <a:srgbClr val="00CCFF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20493" name="Object 13"/>
          <p:cNvGraphicFramePr>
            <a:graphicFrameLocks noChangeAspect="1"/>
          </p:cNvGraphicFramePr>
          <p:nvPr/>
        </p:nvGraphicFramePr>
        <p:xfrm>
          <a:off x="7391400" y="2362200"/>
          <a:ext cx="1268413" cy="4114800"/>
        </p:xfrm>
        <a:graphic>
          <a:graphicData uri="http://schemas.openxmlformats.org/presentationml/2006/ole">
            <p:oleObj spid="_x0000_s86021" name="Photo Editor Photo" r:id="rId7" imgW="1257476" imgH="4076190" progId="">
              <p:embed/>
            </p:oleObj>
          </a:graphicData>
        </a:graphic>
      </p:graphicFrame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250825" y="2276475"/>
            <a:ext cx="1116013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170000"/>
              </a:lnSpc>
              <a:spcBef>
                <a:spcPct val="50000"/>
              </a:spcBef>
            </a:pPr>
            <a:r>
              <a:rPr lang="en-US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Rest position</a:t>
            </a:r>
          </a:p>
          <a:p>
            <a:pPr eaLnBrk="0" hangingPunct="0">
              <a:lnSpc>
                <a:spcPct val="170000"/>
              </a:lnSpc>
            </a:pPr>
            <a:r>
              <a:rPr lang="en-US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First stop</a:t>
            </a:r>
          </a:p>
          <a:p>
            <a:pPr eaLnBrk="0" hangingPunct="0"/>
            <a:r>
              <a:rPr lang="en-US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Ejection</a:t>
            </a:r>
            <a:endParaRPr lang="en-US" sz="1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5" name="Picture 15" descr="bnrCatID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  <p:bldP spid="20486" grpId="0"/>
      <p:bldP spid="20488" grpId="0"/>
      <p:bldP spid="20490" grpId="0"/>
      <p:bldP spid="20492" grpId="0"/>
      <p:bldP spid="2049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/>
          <a:srcRect r="8475"/>
          <a:stretch>
            <a:fillRect/>
          </a:stretch>
        </p:blipFill>
        <p:spPr bwMode="auto">
          <a:xfrm>
            <a:off x="609600" y="1524000"/>
            <a:ext cx="4114800" cy="406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5" descr="bnrCatID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5"/>
          <a:srcRect l="16511" r="23954"/>
          <a:stretch>
            <a:fillRect/>
          </a:stretch>
        </p:blipFill>
        <p:spPr bwMode="auto">
          <a:xfrm rot="679248" flipH="1">
            <a:off x="5457870" y="1109859"/>
            <a:ext cx="957943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d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7200" y="2743200"/>
            <a:ext cx="4575048" cy="1752600"/>
          </a:xfrm>
        </p:spPr>
        <p:txBody>
          <a:bodyPr>
            <a:noAutofit/>
          </a:bodyPr>
          <a:lstStyle/>
          <a:p>
            <a:r>
              <a:rPr lang="fr-FR" sz="48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How to </a:t>
            </a:r>
            <a:r>
              <a:rPr lang="fr-FR" sz="48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handle</a:t>
            </a:r>
            <a:r>
              <a:rPr lang="fr-FR" sz="48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br>
              <a:rPr lang="fr-FR" sz="48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fr-FR" sz="48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 pipette</a:t>
            </a:r>
          </a:p>
        </p:txBody>
      </p:sp>
      <p:pic>
        <p:nvPicPr>
          <p:cNvPr id="3" name="Picture 8" descr="bnrCatID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92150"/>
            <a:ext cx="21907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488" y="765175"/>
            <a:ext cx="1933575" cy="581025"/>
          </a:xfrm>
          <a:prstGeom prst="rect">
            <a:avLst/>
          </a:prstGeom>
          <a:noFill/>
        </p:spPr>
      </p:pic>
      <p:pic>
        <p:nvPicPr>
          <p:cNvPr id="141313" name="Picture 1" descr="D:\harikul jawarin 7 กค 54\floating m 0021sans fond.jpg"/>
          <p:cNvPicPr>
            <a:picLocks noChangeAspect="1" noChangeArrowheads="1"/>
          </p:cNvPicPr>
          <p:nvPr/>
        </p:nvPicPr>
        <p:blipFill>
          <a:blip r:embed="rId7" cstate="print"/>
          <a:srcRect l="8475" t="11111" r="15254"/>
          <a:stretch>
            <a:fillRect/>
          </a:stretch>
        </p:blipFill>
        <p:spPr bwMode="auto">
          <a:xfrm>
            <a:off x="0" y="1927013"/>
            <a:ext cx="3962400" cy="493098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ChangeArrowheads="1"/>
          </p:cNvSpPr>
          <p:nvPr/>
        </p:nvSpPr>
        <p:spPr bwMode="auto">
          <a:xfrm>
            <a:off x="2667000" y="838200"/>
            <a:ext cx="3505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0"/>
              </a:spcBef>
            </a:pPr>
            <a:r>
              <a:rPr lang="en-US" sz="3600" b="1" dirty="0" err="1">
                <a:solidFill>
                  <a:srgbClr val="042D56"/>
                </a:solidFill>
                <a:latin typeface="Arial" pitchFamily="34" charset="0"/>
                <a:cs typeface="Arial" pitchFamily="34" charset="0"/>
              </a:rPr>
              <a:t>Pipetting</a:t>
            </a:r>
            <a:r>
              <a:rPr lang="en-US" sz="3600" b="1" dirty="0">
                <a:solidFill>
                  <a:srgbClr val="042D56"/>
                </a:solidFill>
                <a:latin typeface="Arial" pitchFamily="34" charset="0"/>
                <a:cs typeface="Arial" pitchFamily="34" charset="0"/>
              </a:rPr>
              <a:t> cycle</a:t>
            </a:r>
          </a:p>
        </p:txBody>
      </p:sp>
      <p:sp>
        <p:nvSpPr>
          <p:cNvPr id="35843" name="Rectangle 86"/>
          <p:cNvSpPr>
            <a:spLocks noChangeArrowheads="1"/>
          </p:cNvSpPr>
          <p:nvPr/>
        </p:nvSpPr>
        <p:spPr bwMode="auto">
          <a:xfrm>
            <a:off x="685800" y="1981201"/>
            <a:ext cx="3581400" cy="34163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>
              <a:spcBef>
                <a:spcPct val="0"/>
              </a:spcBef>
            </a:pPr>
            <a:r>
              <a:rPr lang="en-US" sz="28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1.Fit </a:t>
            </a:r>
            <a:r>
              <a:rPr lang="en-US" sz="28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a tip</a:t>
            </a:r>
          </a:p>
          <a:p>
            <a:pPr algn="l" eaLnBrk="1" hangingPunct="1">
              <a:spcBef>
                <a:spcPct val="0"/>
              </a:spcBef>
            </a:pPr>
            <a:r>
              <a:rPr lang="en-US" sz="28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2.Set </a:t>
            </a:r>
            <a:r>
              <a:rPr lang="en-US" sz="28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the volume</a:t>
            </a:r>
          </a:p>
          <a:p>
            <a:pPr algn="l" eaLnBrk="1" hangingPunct="1">
              <a:spcBef>
                <a:spcPct val="0"/>
              </a:spcBef>
            </a:pPr>
            <a:r>
              <a:rPr lang="en-US" sz="28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3.Pre-rinse</a:t>
            </a:r>
            <a:endParaRPr lang="en-US" sz="2800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US" sz="28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4.Aspirate</a:t>
            </a:r>
            <a:endParaRPr lang="en-US" sz="2800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US" sz="28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5.Dispense</a:t>
            </a:r>
            <a:endParaRPr lang="en-US" sz="2800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US" sz="28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6.Eject</a:t>
            </a:r>
            <a:endParaRPr lang="th-TH" sz="2800" b="1" dirty="0" smtClean="0">
              <a:solidFill>
                <a:srgbClr val="003366"/>
              </a:solidFill>
              <a:latin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US" sz="28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7.Hold the pipette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US" sz="20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     </a:t>
            </a:r>
            <a:endParaRPr lang="fr-FR" sz="2000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4" name="Picture 87" descr="C:\Mes jobs\_En cours\Powerpoint_sav\cycl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2133600"/>
            <a:ext cx="4157663" cy="4108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8" descr="bnrCatID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  <p:bldP spid="358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ChangeArrowheads="1"/>
          </p:cNvSpPr>
          <p:nvPr/>
        </p:nvSpPr>
        <p:spPr bwMode="auto">
          <a:xfrm>
            <a:off x="2819400" y="533400"/>
            <a:ext cx="3000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sz="36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Fit a tip</a:t>
            </a:r>
            <a:endParaRPr lang="en-US" sz="3600" dirty="0">
              <a:solidFill>
                <a:srgbClr val="042D5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13609" y="1828800"/>
            <a:ext cx="23855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multichannels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1519" y="1752600"/>
            <a:ext cx="2725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Single channels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4" descr="C:\Mes jobs\_En cours\Powerpoint_sav\rocky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2743200"/>
            <a:ext cx="253206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bnrCatID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  <p:pic>
        <p:nvPicPr>
          <p:cNvPr id="137217" name="Picture 1" descr="D:\harikul jawarin 7 กค 54\m into tip box hand 0013_alt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2590800"/>
            <a:ext cx="3520898" cy="3159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rd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137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86"/>
          <p:cNvSpPr>
            <a:spLocks noChangeArrowheads="1"/>
          </p:cNvSpPr>
          <p:nvPr/>
        </p:nvSpPr>
        <p:spPr bwMode="auto">
          <a:xfrm>
            <a:off x="2286000" y="685800"/>
            <a:ext cx="45720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36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Set </a:t>
            </a:r>
            <a:r>
              <a:rPr lang="en-US" sz="36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36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volume</a:t>
            </a:r>
            <a:endParaRPr lang="en-US" sz="36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371600"/>
            <a:ext cx="2102801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 descr="C:\Mes jobs\_En cours\Powerpoint_sav\yeux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3800" y="1752600"/>
            <a:ext cx="1373187" cy="2103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15"/>
          <p:cNvSpPr>
            <a:spLocks noChangeArrowheads="1"/>
          </p:cNvSpPr>
          <p:nvPr/>
        </p:nvSpPr>
        <p:spPr bwMode="auto">
          <a:xfrm rot="10757693">
            <a:off x="6707107" y="3119971"/>
            <a:ext cx="685517" cy="249227"/>
          </a:xfrm>
          <a:custGeom>
            <a:avLst/>
            <a:gdLst>
              <a:gd name="T0" fmla="*/ 800100 w 21600"/>
              <a:gd name="T1" fmla="*/ 0 h 21600"/>
              <a:gd name="T2" fmla="*/ 0 w 21600"/>
              <a:gd name="T3" fmla="*/ 114300 h 21600"/>
              <a:gd name="T4" fmla="*/ 800100 w 21600"/>
              <a:gd name="T5" fmla="*/ 228600 h 21600"/>
              <a:gd name="T6" fmla="*/ 1066800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465E75"/>
              </a:gs>
              <a:gs pos="50000">
                <a:srgbClr val="99CCFF"/>
              </a:gs>
              <a:gs pos="100000">
                <a:srgbClr val="465E75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18" descr="C:\Documents and Settings\HENNEBERT.GILSONSAS\Mes documents\customer training\P'n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3048000"/>
            <a:ext cx="405557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bnrCatID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819400" y="1600200"/>
            <a:ext cx="3962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Set the volume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lvl="1"/>
            <a:r>
              <a:rPr lang="en-US" sz="2000" dirty="0" smtClean="0">
                <a:latin typeface="Arial" pitchFamily="34" charset="0"/>
                <a:cs typeface="Arial" pitchFamily="34" charset="0"/>
              </a:rPr>
              <a:t>- using the thumbwheel or the push-button</a:t>
            </a:r>
            <a:endParaRPr lang="en-US" sz="2000" i="1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5715000"/>
            <a:ext cx="5562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latin typeface="Arial" pitchFamily="34" charset="0"/>
                <a:cs typeface="Arial" pitchFamily="34" charset="0"/>
              </a:rPr>
              <a:t>Electronic display avoids parallax error</a:t>
            </a:r>
          </a:p>
        </p:txBody>
      </p:sp>
      <p:pic>
        <p:nvPicPr>
          <p:cNvPr id="133121" name="Picture 1" descr="D:\harikul jawarin 7 กค 54\Mix photos HD pour CD\PIPETMAN Ultra\2006_05_23_MLH_067 (1).tif"/>
          <p:cNvPicPr>
            <a:picLocks noChangeAspect="1" noChangeArrowheads="1"/>
          </p:cNvPicPr>
          <p:nvPr/>
        </p:nvPicPr>
        <p:blipFill>
          <a:blip r:embed="rId8" cstate="print"/>
          <a:srcRect l="18831"/>
          <a:stretch>
            <a:fillRect/>
          </a:stretch>
        </p:blipFill>
        <p:spPr bwMode="auto">
          <a:xfrm>
            <a:off x="5943600" y="4419600"/>
            <a:ext cx="1295400" cy="2312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2209800" y="3733800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For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Pipetman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Classic use the horizontal position</a:t>
            </a:r>
          </a:p>
          <a:p>
            <a:pPr lvl="1">
              <a:buFontTx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and place your eye in front of the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volumeter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d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5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500"/>
                                        <p:tgtEl>
                                          <p:spTgt spid="133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/>
      <p:bldP spid="8" grpId="0" animBg="1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86"/>
          <p:cNvSpPr>
            <a:spLocks noChangeArrowheads="1"/>
          </p:cNvSpPr>
          <p:nvPr/>
        </p:nvSpPr>
        <p:spPr bwMode="auto">
          <a:xfrm>
            <a:off x="2209800" y="762000"/>
            <a:ext cx="45720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36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Pre-rinse</a:t>
            </a:r>
            <a:endParaRPr lang="en-US" sz="3600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8" descr="bnrCatID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3400" y="1828800"/>
            <a:ext cx="65532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Aspirate with the tip and dispense back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Why?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Wettability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of the tip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 "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Greater uniformity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 "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Greater accuracy and precision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" name="Picture 8" descr="C:\Mes jobs\_En cours\Powerpoint_sav\Girl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2514600"/>
            <a:ext cx="2137721" cy="3763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4495800"/>
            <a:ext cx="51816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When?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After changing the tip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After increasing the volume</a:t>
            </a:r>
          </a:p>
        </p:txBody>
      </p:sp>
    </p:spTree>
  </p:cSld>
  <p:clrMapOvr>
    <a:masterClrMapping/>
  </p:clrMapOvr>
  <p:transition>
    <p:cover dir="rd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/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86"/>
          <p:cNvSpPr>
            <a:spLocks noChangeArrowheads="1"/>
          </p:cNvSpPr>
          <p:nvPr/>
        </p:nvSpPr>
        <p:spPr bwMode="auto">
          <a:xfrm>
            <a:off x="2057400" y="838200"/>
            <a:ext cx="45720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36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Aspirate</a:t>
            </a:r>
            <a:endParaRPr lang="en-US" sz="3600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8" descr="bnrCatID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  <p:pic>
        <p:nvPicPr>
          <p:cNvPr id="129025" name="Picture 1" descr="D:\harikul jawarin 7 กค 54\Mix photos HD pour CD\PIPETMAN Neo\hand_0011f_HIRES.jpg"/>
          <p:cNvPicPr>
            <a:picLocks noChangeAspect="1" noChangeArrowheads="1"/>
          </p:cNvPicPr>
          <p:nvPr/>
        </p:nvPicPr>
        <p:blipFill>
          <a:blip r:embed="rId5" cstate="print"/>
          <a:srcRect r="24940"/>
          <a:stretch>
            <a:fillRect/>
          </a:stretch>
        </p:blipFill>
        <p:spPr bwMode="auto">
          <a:xfrm>
            <a:off x="5715000" y="1752600"/>
            <a:ext cx="2897190" cy="4262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3657600"/>
            <a:ext cx="2456473" cy="2553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2800" y="2362200"/>
            <a:ext cx="2419360" cy="2596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d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129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86"/>
          <p:cNvSpPr>
            <a:spLocks noChangeArrowheads="1"/>
          </p:cNvSpPr>
          <p:nvPr/>
        </p:nvSpPr>
        <p:spPr bwMode="auto">
          <a:xfrm>
            <a:off x="2133600" y="838200"/>
            <a:ext cx="45720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36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Dispense</a:t>
            </a:r>
            <a:endParaRPr lang="en-US" sz="3600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8" descr="bnrCatID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  <p:pic>
        <p:nvPicPr>
          <p:cNvPr id="130049" name="Picture 1" descr="D:\harikul jawarin 7 กค 54\รูป pipette\bt1002gilsonap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2209800"/>
            <a:ext cx="358140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6978" name="Picture 2" descr="D:\harikul jawarin 7 กค 54\Mix photos HD pour CD\PIPETMAN M\M_hand pipetting+tipack1.jpg"/>
          <p:cNvPicPr>
            <a:picLocks noChangeAspect="1" noChangeArrowheads="1"/>
          </p:cNvPicPr>
          <p:nvPr/>
        </p:nvPicPr>
        <p:blipFill>
          <a:blip r:embed="rId6" cstate="print"/>
          <a:srcRect l="1576" t="5556" r="3245"/>
          <a:stretch>
            <a:fillRect/>
          </a:stretch>
        </p:blipFill>
        <p:spPr bwMode="auto">
          <a:xfrm>
            <a:off x="685800" y="2133600"/>
            <a:ext cx="320040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rd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5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500"/>
                                        <p:tgtEl>
                                          <p:spTgt spid="130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86"/>
          <p:cNvSpPr>
            <a:spLocks noChangeArrowheads="1"/>
          </p:cNvSpPr>
          <p:nvPr/>
        </p:nvSpPr>
        <p:spPr bwMode="auto">
          <a:xfrm>
            <a:off x="2362200" y="762000"/>
            <a:ext cx="45720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36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Eject</a:t>
            </a:r>
            <a:endParaRPr lang="th-TH" sz="3600" b="1" dirty="0" smtClean="0">
              <a:solidFill>
                <a:srgbClr val="003366"/>
              </a:solidFill>
              <a:latin typeface="Arial" pitchFamily="34" charset="0"/>
            </a:endParaRPr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4" cstate="print"/>
          <a:srcRect t="7240" r="53374"/>
          <a:stretch>
            <a:fillRect/>
          </a:stretch>
        </p:blipFill>
        <p:spPr bwMode="auto">
          <a:xfrm>
            <a:off x="1676400" y="1752600"/>
            <a:ext cx="1606611" cy="488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bnrCatID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 l="51534" t="4456"/>
          <a:stretch>
            <a:fillRect/>
          </a:stretch>
        </p:blipFill>
        <p:spPr bwMode="auto">
          <a:xfrm>
            <a:off x="5943600" y="1752600"/>
            <a:ext cx="1628038" cy="4901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1" descr="D:\harikul jawarin 7 กค 54\Mix photos HD pour CD\PIPETMAN M\M_global view4.png.png"/>
          <p:cNvPicPr>
            <a:picLocks noChangeArrowheads="1"/>
          </p:cNvPicPr>
          <p:nvPr/>
        </p:nvPicPr>
        <p:blipFill>
          <a:blip r:embed="rId4" cstate="print"/>
          <a:srcRect l="6920" t="18723" r="4498" b="8466"/>
          <a:stretch>
            <a:fillRect/>
          </a:stretch>
        </p:blipFill>
        <p:spPr bwMode="auto">
          <a:xfrm rot="14058618">
            <a:off x="-8106" y="3128322"/>
            <a:ext cx="4743687" cy="2277756"/>
          </a:xfrm>
          <a:prstGeom prst="rect">
            <a:avLst/>
          </a:prstGeom>
          <a:noFill/>
        </p:spPr>
      </p:pic>
      <p:sp>
        <p:nvSpPr>
          <p:cNvPr id="20482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1447800" y="1524000"/>
            <a:ext cx="6477000" cy="685800"/>
          </a:xfrm>
        </p:spPr>
        <p:txBody>
          <a:bodyPr>
            <a:normAutofit/>
          </a:bodyPr>
          <a:lstStyle/>
          <a:p>
            <a:pPr lvl="0"/>
            <a:r>
              <a:rPr lang="fr-FR" sz="40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Choosing</a:t>
            </a:r>
            <a:r>
              <a:rPr lang="fr-FR" sz="40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the right pipette</a:t>
            </a:r>
          </a:p>
        </p:txBody>
      </p:sp>
      <p:pic>
        <p:nvPicPr>
          <p:cNvPr id="4" name="Picture 8" descr="bnrCatID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92150"/>
            <a:ext cx="21907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488" y="765175"/>
            <a:ext cx="1933575" cy="581025"/>
          </a:xfrm>
          <a:prstGeom prst="rect">
            <a:avLst/>
          </a:prstGeom>
          <a:noFill/>
        </p:spPr>
      </p:pic>
      <p:sp>
        <p:nvSpPr>
          <p:cNvPr id="12" name="Rounded Rectangle 11"/>
          <p:cNvSpPr/>
          <p:nvPr/>
        </p:nvSpPr>
        <p:spPr>
          <a:xfrm>
            <a:off x="3581400" y="2971800"/>
            <a:ext cx="3886200" cy="838200"/>
          </a:xfrm>
          <a:prstGeom prst="roundRect">
            <a:avLst>
              <a:gd name="adj" fmla="val 33595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0">
            <a:schemeClr val="accent4"/>
          </a:lnRef>
          <a:fillRef idx="1001">
            <a:schemeClr val="lt1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Air – displacement</a:t>
            </a:r>
            <a:endParaRPr lang="en-US" sz="2400" dirty="0" smtClean="0"/>
          </a:p>
        </p:txBody>
      </p:sp>
      <p:sp>
        <p:nvSpPr>
          <p:cNvPr id="13" name="Rounded Rectangle 12"/>
          <p:cNvSpPr/>
          <p:nvPr/>
        </p:nvSpPr>
        <p:spPr>
          <a:xfrm>
            <a:off x="3657600" y="4191000"/>
            <a:ext cx="3962400" cy="838200"/>
          </a:xfrm>
          <a:prstGeom prst="roundRect">
            <a:avLst>
              <a:gd name="adj" fmla="val 31714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0">
            <a:schemeClr val="accent4"/>
          </a:lnRef>
          <a:fillRef idx="1001">
            <a:schemeClr val="lt1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Positive – displacement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ver dir="rd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110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86"/>
          <p:cNvSpPr>
            <a:spLocks noChangeArrowheads="1"/>
          </p:cNvSpPr>
          <p:nvPr/>
        </p:nvSpPr>
        <p:spPr bwMode="auto">
          <a:xfrm>
            <a:off x="2743200" y="838200"/>
            <a:ext cx="38100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Hold the pipette</a:t>
            </a:r>
          </a:p>
        </p:txBody>
      </p:sp>
      <p:pic>
        <p:nvPicPr>
          <p:cNvPr id="44040" name="Picture 8" descr="http://www.gilson.com/Images/Product/Product235-en.jpg"/>
          <p:cNvPicPr>
            <a:picLocks noChangeAspect="1" noChangeArrowheads="1"/>
          </p:cNvPicPr>
          <p:nvPr/>
        </p:nvPicPr>
        <p:blipFill>
          <a:blip r:embed="rId4" cstate="print"/>
          <a:srcRect r="52208"/>
          <a:stretch>
            <a:fillRect/>
          </a:stretch>
        </p:blipFill>
        <p:spPr bwMode="auto">
          <a:xfrm>
            <a:off x="5867400" y="3200400"/>
            <a:ext cx="1219200" cy="3200400"/>
          </a:xfrm>
          <a:prstGeom prst="rect">
            <a:avLst/>
          </a:prstGeom>
          <a:noFill/>
        </p:spPr>
      </p:pic>
      <p:pic>
        <p:nvPicPr>
          <p:cNvPr id="6" name="Picture 8" descr="bnrCatID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  <p:pic>
        <p:nvPicPr>
          <p:cNvPr id="122883" name="Picture 3" descr="D:\harikul jawarin 7 กค 54\Mix photos HD pour CD\Accessories\CAROUSSEL.jpg"/>
          <p:cNvPicPr>
            <a:picLocks noChangeAspect="1" noChangeArrowheads="1"/>
          </p:cNvPicPr>
          <p:nvPr/>
        </p:nvPicPr>
        <p:blipFill>
          <a:blip r:embed="rId6" cstate="print"/>
          <a:srcRect l="7237" t="10000" r="18393" b="3333"/>
          <a:stretch>
            <a:fillRect/>
          </a:stretch>
        </p:blipFill>
        <p:spPr bwMode="auto">
          <a:xfrm>
            <a:off x="228600" y="1981200"/>
            <a:ext cx="2500923" cy="4876800"/>
          </a:xfrm>
          <a:prstGeom prst="rect">
            <a:avLst/>
          </a:prstGeom>
          <a:noFill/>
        </p:spPr>
      </p:pic>
      <p:pic>
        <p:nvPicPr>
          <p:cNvPr id="124930" name="Picture 2" descr="http://www.gilson.com/Images/Product/Product279-en.jpg"/>
          <p:cNvPicPr>
            <a:picLocks noChangeAspect="1" noChangeArrowheads="1"/>
          </p:cNvPicPr>
          <p:nvPr/>
        </p:nvPicPr>
        <p:blipFill>
          <a:blip r:embed="rId7" cstate="print"/>
          <a:srcRect l="15287" t="6794"/>
          <a:stretch>
            <a:fillRect/>
          </a:stretch>
        </p:blipFill>
        <p:spPr bwMode="auto">
          <a:xfrm>
            <a:off x="2895600" y="2057400"/>
            <a:ext cx="2625993" cy="456247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046" descr="C:\Mes jobs\_En cours\Powerpoint_sav\ORGANISATION copie.gif"/>
          <p:cNvPicPr>
            <a:picLocks noChangeAspect="1" noChangeArrowheads="1"/>
          </p:cNvPicPr>
          <p:nvPr/>
        </p:nvPicPr>
        <p:blipFill>
          <a:blip r:embed="rId3" cstate="print"/>
          <a:srcRect l="4750" b="7396"/>
          <a:stretch>
            <a:fillRect/>
          </a:stretch>
        </p:blipFill>
        <p:spPr bwMode="auto">
          <a:xfrm>
            <a:off x="4038600" y="1905000"/>
            <a:ext cx="4648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1027"/>
          <p:cNvSpPr>
            <a:spLocks noGrp="1" noChangeArrowheads="1"/>
          </p:cNvSpPr>
          <p:nvPr>
            <p:ph type="title"/>
          </p:nvPr>
        </p:nvSpPr>
        <p:spPr>
          <a:xfrm>
            <a:off x="990600" y="381000"/>
            <a:ext cx="7772400" cy="8382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Improve your working day</a:t>
            </a:r>
          </a:p>
        </p:txBody>
      </p:sp>
      <p:sp>
        <p:nvSpPr>
          <p:cNvPr id="37892" name="Rectangle 1032"/>
          <p:cNvSpPr>
            <a:spLocks noChangeArrowheads="1"/>
          </p:cNvSpPr>
          <p:nvPr/>
        </p:nvSpPr>
        <p:spPr bwMode="auto">
          <a:xfrm>
            <a:off x="5257800" y="2895600"/>
            <a:ext cx="914400" cy="1143000"/>
          </a:xfrm>
          <a:prstGeom prst="rect">
            <a:avLst/>
          </a:prstGeom>
          <a:noFill/>
          <a:ln w="12700">
            <a:solidFill>
              <a:srgbClr val="00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0000FF"/>
              </a:solidFill>
            </a:endParaRPr>
          </a:p>
        </p:txBody>
      </p:sp>
      <p:sp>
        <p:nvSpPr>
          <p:cNvPr id="37893" name="Line 1035"/>
          <p:cNvSpPr>
            <a:spLocks noChangeShapeType="1"/>
          </p:cNvSpPr>
          <p:nvPr/>
        </p:nvSpPr>
        <p:spPr bwMode="auto">
          <a:xfrm>
            <a:off x="5638800" y="1676400"/>
            <a:ext cx="0" cy="12192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Line 1034"/>
          <p:cNvSpPr>
            <a:spLocks noChangeShapeType="1"/>
          </p:cNvSpPr>
          <p:nvPr/>
        </p:nvSpPr>
        <p:spPr bwMode="auto">
          <a:xfrm flipH="1">
            <a:off x="2590800" y="1676400"/>
            <a:ext cx="3048000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042"/>
          <p:cNvGrpSpPr>
            <a:grpSpLocks/>
          </p:cNvGrpSpPr>
          <p:nvPr/>
        </p:nvGrpSpPr>
        <p:grpSpPr bwMode="auto">
          <a:xfrm>
            <a:off x="1066800" y="3733800"/>
            <a:ext cx="6324600" cy="2667000"/>
            <a:chOff x="624" y="2064"/>
            <a:chExt cx="3984" cy="1680"/>
          </a:xfrm>
        </p:grpSpPr>
        <p:sp>
          <p:nvSpPr>
            <p:cNvPr id="220162" name="Text Box 1026"/>
            <p:cNvSpPr txBox="1">
              <a:spLocks noChangeArrowheads="1"/>
            </p:cNvSpPr>
            <p:nvPr/>
          </p:nvSpPr>
          <p:spPr bwMode="auto">
            <a:xfrm>
              <a:off x="624" y="2736"/>
              <a:ext cx="3408" cy="10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Get organized</a:t>
              </a: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fr-FR" sz="2400" dirty="0">
                  <a:solidFill>
                    <a:srgbClr val="FF3300"/>
                  </a:solidFill>
                  <a:latin typeface="Wingdings" pitchFamily="2" charset="2"/>
                </a:rPr>
                <a:t>J</a:t>
              </a:r>
              <a:endParaRPr lang="en-US" sz="2400" b="1" dirty="0">
                <a:solidFill>
                  <a:srgbClr val="FF3300"/>
                </a:solidFill>
                <a:latin typeface="AGaramond" pitchFamily="18" charset="0"/>
              </a:endParaRPr>
            </a:p>
            <a:p>
              <a:pPr algn="l">
                <a:spcBef>
                  <a:spcPct val="0"/>
                </a:spcBef>
                <a:buFont typeface="Wingdings" pitchFamily="2" charset="2"/>
                <a:buChar char="§"/>
                <a:defRPr/>
              </a:pPr>
              <a:r>
                <a:rPr lang="en-US" sz="18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 Necessary objects within easy arm's reach</a:t>
              </a:r>
            </a:p>
            <a:p>
              <a:pPr algn="l">
                <a:spcBef>
                  <a:spcPct val="0"/>
                </a:spcBef>
                <a:buFont typeface="Wingdings" pitchFamily="2" charset="2"/>
                <a:buChar char="§"/>
                <a:defRPr/>
              </a:pPr>
              <a:r>
                <a:rPr lang="en-US" sz="18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 Pipettes within easy reach, on a stand</a:t>
              </a:r>
            </a:p>
            <a:p>
              <a:pPr algn="l">
                <a:spcBef>
                  <a:spcPct val="0"/>
                </a:spcBef>
                <a:buFont typeface="Wingdings" pitchFamily="2" charset="2"/>
                <a:buChar char="§"/>
                <a:defRPr/>
              </a:pPr>
              <a:r>
                <a:rPr lang="en-US" sz="18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 Most frequently used objects in front of you</a:t>
              </a:r>
            </a:p>
            <a:p>
              <a:pPr algn="l">
                <a:spcBef>
                  <a:spcPct val="0"/>
                </a:spcBef>
                <a:buFont typeface="Wingdings" pitchFamily="2" charset="2"/>
                <a:buChar char="§"/>
                <a:defRPr/>
              </a:pPr>
              <a:r>
                <a:rPr lang="en-US" sz="18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 Waste receptacles no higher than the end of your pipette</a:t>
              </a:r>
            </a:p>
          </p:txBody>
        </p:sp>
        <p:sp>
          <p:nvSpPr>
            <p:cNvPr id="37898" name="Line 1039"/>
            <p:cNvSpPr>
              <a:spLocks noChangeShapeType="1"/>
            </p:cNvSpPr>
            <p:nvPr/>
          </p:nvSpPr>
          <p:spPr bwMode="auto">
            <a:xfrm flipH="1">
              <a:off x="2160" y="2880"/>
              <a:ext cx="1584" cy="0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99" name="Line 1038"/>
            <p:cNvSpPr>
              <a:spLocks noChangeShapeType="1"/>
            </p:cNvSpPr>
            <p:nvPr/>
          </p:nvSpPr>
          <p:spPr bwMode="auto">
            <a:xfrm>
              <a:off x="3744" y="2400"/>
              <a:ext cx="0" cy="480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0" name="Rectangle 1036"/>
            <p:cNvSpPr>
              <a:spLocks noChangeArrowheads="1"/>
            </p:cNvSpPr>
            <p:nvPr/>
          </p:nvSpPr>
          <p:spPr bwMode="auto">
            <a:xfrm>
              <a:off x="2976" y="2064"/>
              <a:ext cx="1632" cy="336"/>
            </a:xfrm>
            <a:prstGeom prst="rect">
              <a:avLst/>
            </a:prstGeom>
            <a:noFill/>
            <a:ln w="12700">
              <a:solidFill>
                <a:srgbClr val="FF33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0165" name="Text Box 1029"/>
          <p:cNvSpPr txBox="1">
            <a:spLocks noChangeArrowheads="1"/>
          </p:cNvSpPr>
          <p:nvPr/>
        </p:nvSpPr>
        <p:spPr bwMode="auto">
          <a:xfrm>
            <a:off x="1066800" y="1447800"/>
            <a:ext cx="4724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Posture</a:t>
            </a:r>
            <a:r>
              <a:rPr lang="en-US" sz="2400" b="1" dirty="0">
                <a:solidFill>
                  <a:srgbClr val="0000FF"/>
                </a:solidFill>
                <a:latin typeface="AGaramond" pitchFamily="18" charset="0"/>
              </a:rPr>
              <a:t> </a:t>
            </a:r>
            <a:r>
              <a:rPr lang="fr-FR" sz="2400" dirty="0">
                <a:solidFill>
                  <a:srgbClr val="0000FF"/>
                </a:solidFill>
                <a:latin typeface="Wingdings" pitchFamily="2" charset="2"/>
              </a:rPr>
              <a:t>J</a:t>
            </a:r>
            <a:endParaRPr lang="en-US" sz="2400" b="1" dirty="0">
              <a:solidFill>
                <a:srgbClr val="0000FF"/>
              </a:solidFill>
              <a:latin typeface="AGaramond" pitchFamily="18" charset="0"/>
            </a:endParaRPr>
          </a:p>
          <a:p>
            <a:pPr algn="l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1800" dirty="0">
                <a:solidFill>
                  <a:srgbClr val="042D56"/>
                </a:solidFill>
                <a:latin typeface="AGaramond" pitchFamily="18" charset="0"/>
              </a:rPr>
              <a:t> </a:t>
            </a:r>
            <a:r>
              <a:rPr lang="en-US" sz="1800" dirty="0">
                <a:solidFill>
                  <a:srgbClr val="042D56"/>
                </a:solidFill>
                <a:latin typeface="Arial" pitchFamily="34" charset="0"/>
                <a:cs typeface="Arial" pitchFamily="34" charset="0"/>
              </a:rPr>
              <a:t>Chair or stool so that elbow on the bench</a:t>
            </a:r>
          </a:p>
          <a:p>
            <a:pPr algn="l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1800" dirty="0">
                <a:solidFill>
                  <a:srgbClr val="042D56"/>
                </a:solidFill>
                <a:latin typeface="Arial" pitchFamily="34" charset="0"/>
                <a:cs typeface="Arial" pitchFamily="34" charset="0"/>
              </a:rPr>
              <a:t> Hands below shoulder height</a:t>
            </a:r>
          </a:p>
          <a:p>
            <a:pPr algn="l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1800" dirty="0">
                <a:solidFill>
                  <a:srgbClr val="042D56"/>
                </a:solidFill>
                <a:latin typeface="Arial" pitchFamily="34" charset="0"/>
                <a:cs typeface="Arial" pitchFamily="34" charset="0"/>
              </a:rPr>
              <a:t> Reduce the height of applications such as</a:t>
            </a:r>
          </a:p>
          <a:p>
            <a:pPr algn="l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42D56"/>
                </a:solidFill>
                <a:latin typeface="Arial" pitchFamily="34" charset="0"/>
                <a:cs typeface="Arial" pitchFamily="34" charset="0"/>
              </a:rPr>
              <a:t>   gel loading</a:t>
            </a:r>
          </a:p>
          <a:p>
            <a:pPr algn="l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1800" dirty="0">
                <a:solidFill>
                  <a:srgbClr val="042D56"/>
                </a:solidFill>
                <a:latin typeface="Arial" pitchFamily="34" charset="0"/>
                <a:cs typeface="Arial" pitchFamily="34" charset="0"/>
              </a:rPr>
              <a:t> Arms close to the body</a:t>
            </a:r>
          </a:p>
        </p:txBody>
      </p:sp>
      <p:pic>
        <p:nvPicPr>
          <p:cNvPr id="13" name="Picture 8" descr="bnrCatID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0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2201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Line 1026"/>
          <p:cNvSpPr>
            <a:spLocks noChangeShapeType="1"/>
          </p:cNvSpPr>
          <p:nvPr/>
        </p:nvSpPr>
        <p:spPr bwMode="auto">
          <a:xfrm>
            <a:off x="4114800" y="1524000"/>
            <a:ext cx="0" cy="502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5" name="Rectangle 1050"/>
          <p:cNvSpPr>
            <a:spLocks noChangeArrowheads="1"/>
          </p:cNvSpPr>
          <p:nvPr/>
        </p:nvSpPr>
        <p:spPr bwMode="auto">
          <a:xfrm>
            <a:off x="3200400" y="533400"/>
            <a:ext cx="220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0"/>
              </a:spcBef>
            </a:pPr>
            <a:r>
              <a:rPr lang="en-US" sz="3600" dirty="0">
                <a:solidFill>
                  <a:srgbClr val="042D56"/>
                </a:solidFill>
                <a:latin typeface="Arial" pitchFamily="34" charset="0"/>
                <a:cs typeface="Arial" pitchFamily="34" charset="0"/>
              </a:rPr>
              <a:t>Posture</a:t>
            </a:r>
          </a:p>
        </p:txBody>
      </p:sp>
      <p:grpSp>
        <p:nvGrpSpPr>
          <p:cNvPr id="2" name="Group 1079"/>
          <p:cNvGrpSpPr>
            <a:grpSpLocks/>
          </p:cNvGrpSpPr>
          <p:nvPr/>
        </p:nvGrpSpPr>
        <p:grpSpPr bwMode="auto">
          <a:xfrm>
            <a:off x="4191000" y="1447800"/>
            <a:ext cx="4724911" cy="5029200"/>
            <a:chOff x="2928" y="288"/>
            <a:chExt cx="2875" cy="3504"/>
          </a:xfrm>
        </p:grpSpPr>
        <p:sp>
          <p:nvSpPr>
            <p:cNvPr id="38925" name="Rectangle 1027"/>
            <p:cNvSpPr>
              <a:spLocks noChangeArrowheads="1"/>
            </p:cNvSpPr>
            <p:nvPr/>
          </p:nvSpPr>
          <p:spPr bwMode="auto">
            <a:xfrm>
              <a:off x="2928" y="288"/>
              <a:ext cx="9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l">
                <a:lnSpc>
                  <a:spcPct val="90000"/>
                </a:lnSpc>
                <a:spcBef>
                  <a:spcPct val="20000"/>
                </a:spcBef>
              </a:pPr>
              <a:r>
                <a:rPr lang="fr-FR" sz="2400" dirty="0">
                  <a:solidFill>
                    <a:srgbClr val="0F23B9"/>
                  </a:solidFill>
                  <a:latin typeface="Arial" pitchFamily="34" charset="0"/>
                  <a:cs typeface="Arial" pitchFamily="34" charset="0"/>
                </a:rPr>
                <a:t>Good</a:t>
              </a:r>
              <a:r>
                <a:rPr lang="fr-FR" sz="2400" dirty="0">
                  <a:solidFill>
                    <a:schemeClr val="accent1"/>
                  </a:solidFill>
                  <a:latin typeface="Impact" pitchFamily="34" charset="0"/>
                </a:rPr>
                <a:t>    </a:t>
              </a:r>
              <a:r>
                <a:rPr lang="fr-FR" sz="2400" dirty="0">
                  <a:solidFill>
                    <a:srgbClr val="0F23B9"/>
                  </a:solidFill>
                  <a:latin typeface="Wingdings" pitchFamily="2" charset="2"/>
                </a:rPr>
                <a:t>J</a:t>
              </a:r>
              <a:endParaRPr lang="fr-FR" sz="2400" dirty="0">
                <a:solidFill>
                  <a:srgbClr val="0F23B9"/>
                </a:solidFill>
                <a:latin typeface="Impact" pitchFamily="34" charset="0"/>
              </a:endParaRPr>
            </a:p>
          </p:txBody>
        </p:sp>
        <p:sp>
          <p:nvSpPr>
            <p:cNvPr id="38926" name="Text Box 1063"/>
            <p:cNvSpPr txBox="1">
              <a:spLocks noChangeArrowheads="1"/>
            </p:cNvSpPr>
            <p:nvPr/>
          </p:nvSpPr>
          <p:spPr bwMode="auto">
            <a:xfrm>
              <a:off x="3840" y="561"/>
              <a:ext cx="1963" cy="108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20000"/>
                </a:spcBef>
              </a:pPr>
              <a:r>
                <a:rPr lang="en-US" sz="2000" b="1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Seated posture:</a:t>
              </a:r>
            </a:p>
            <a:p>
              <a:pPr algn="l">
                <a:lnSpc>
                  <a:spcPct val="90000"/>
                </a:lnSpc>
                <a:spcBef>
                  <a:spcPct val="20000"/>
                </a:spcBef>
              </a:pPr>
              <a:r>
                <a:rPr lang="en-US" sz="14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Lower back supported by chair</a:t>
              </a:r>
            </a:p>
            <a:p>
              <a:pPr algn="l">
                <a:lnSpc>
                  <a:spcPct val="90000"/>
                </a:lnSpc>
                <a:spcBef>
                  <a:spcPct val="20000"/>
                </a:spcBef>
              </a:pPr>
              <a:r>
                <a:rPr lang="en-US" sz="14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Upper back and neck upright</a:t>
              </a:r>
            </a:p>
            <a:p>
              <a:pPr algn="l">
                <a:lnSpc>
                  <a:spcPct val="90000"/>
                </a:lnSpc>
                <a:spcBef>
                  <a:spcPct val="20000"/>
                </a:spcBef>
              </a:pPr>
              <a:r>
                <a:rPr lang="en-US" sz="14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Upper arm vertical</a:t>
              </a:r>
            </a:p>
            <a:p>
              <a:pPr algn="l">
                <a:lnSpc>
                  <a:spcPct val="90000"/>
                </a:lnSpc>
                <a:spcBef>
                  <a:spcPct val="20000"/>
                </a:spcBef>
              </a:pPr>
              <a:r>
                <a:rPr lang="en-US" sz="14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Elbow bent at 90°</a:t>
              </a:r>
            </a:p>
            <a:p>
              <a:pPr algn="l">
                <a:lnSpc>
                  <a:spcPct val="90000"/>
                </a:lnSpc>
                <a:spcBef>
                  <a:spcPct val="20000"/>
                </a:spcBef>
              </a:pPr>
              <a:r>
                <a:rPr lang="en-US" sz="14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Wrist in the same plane as the forearm</a:t>
              </a:r>
            </a:p>
          </p:txBody>
        </p:sp>
        <p:sp>
          <p:nvSpPr>
            <p:cNvPr id="38927" name="Text Box 1065"/>
            <p:cNvSpPr txBox="1">
              <a:spLocks noChangeArrowheads="1"/>
            </p:cNvSpPr>
            <p:nvPr/>
          </p:nvSpPr>
          <p:spPr bwMode="auto">
            <a:xfrm>
              <a:off x="3840" y="1665"/>
              <a:ext cx="1963" cy="1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20000"/>
                </a:spcBef>
              </a:pPr>
              <a:r>
                <a:rPr lang="fr-FR" sz="2000" b="1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Standing posture:</a:t>
              </a:r>
            </a:p>
            <a:p>
              <a:pPr algn="l">
                <a:lnSpc>
                  <a:spcPct val="90000"/>
                </a:lnSpc>
                <a:spcBef>
                  <a:spcPct val="20000"/>
                </a:spcBef>
              </a:pPr>
              <a:r>
                <a:rPr lang="en-US" sz="14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Lower back and trunk upright</a:t>
              </a:r>
            </a:p>
            <a:p>
              <a:pPr algn="l">
                <a:lnSpc>
                  <a:spcPct val="90000"/>
                </a:lnSpc>
                <a:spcBef>
                  <a:spcPct val="20000"/>
                </a:spcBef>
              </a:pPr>
              <a:r>
                <a:rPr lang="en-US" sz="14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Upper back and neck upright</a:t>
              </a:r>
            </a:p>
            <a:p>
              <a:pPr algn="l">
                <a:lnSpc>
                  <a:spcPct val="90000"/>
                </a:lnSpc>
                <a:spcBef>
                  <a:spcPct val="20000"/>
                </a:spcBef>
              </a:pPr>
              <a:r>
                <a:rPr lang="en-US" sz="14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Upper arm vertical</a:t>
              </a:r>
            </a:p>
            <a:p>
              <a:pPr algn="l">
                <a:lnSpc>
                  <a:spcPct val="90000"/>
                </a:lnSpc>
                <a:spcBef>
                  <a:spcPct val="20000"/>
                </a:spcBef>
              </a:pPr>
              <a:r>
                <a:rPr lang="en-US" sz="14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Elbow bent at 90°</a:t>
              </a:r>
            </a:p>
            <a:p>
              <a:pPr algn="l">
                <a:lnSpc>
                  <a:spcPct val="90000"/>
                </a:lnSpc>
                <a:spcBef>
                  <a:spcPct val="20000"/>
                </a:spcBef>
              </a:pPr>
              <a:r>
                <a:rPr lang="en-US" sz="14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Forearm parallel to the floor</a:t>
              </a:r>
            </a:p>
            <a:p>
              <a:pPr algn="l">
                <a:lnSpc>
                  <a:spcPct val="90000"/>
                </a:lnSpc>
                <a:spcBef>
                  <a:spcPct val="20000"/>
                </a:spcBef>
              </a:pPr>
              <a:r>
                <a:rPr lang="en-US" sz="14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Wrist in the same plane as the forearm</a:t>
              </a:r>
            </a:p>
          </p:txBody>
        </p:sp>
        <p:sp>
          <p:nvSpPr>
            <p:cNvPr id="38928" name="Text Box 1069"/>
            <p:cNvSpPr txBox="1">
              <a:spLocks noChangeArrowheads="1"/>
            </p:cNvSpPr>
            <p:nvPr/>
          </p:nvSpPr>
          <p:spPr bwMode="auto">
            <a:xfrm>
              <a:off x="3855" y="2996"/>
              <a:ext cx="1776" cy="7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20000"/>
                </a:spcBef>
              </a:pPr>
              <a:r>
                <a:rPr lang="fr-FR" sz="2000" b="1" dirty="0" err="1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Wrist</a:t>
              </a:r>
              <a:r>
                <a:rPr lang="fr-FR" sz="2000" b="1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 posture:</a:t>
              </a:r>
            </a:p>
            <a:p>
              <a:pPr algn="l">
                <a:lnSpc>
                  <a:spcPct val="90000"/>
                </a:lnSpc>
                <a:spcBef>
                  <a:spcPct val="20000"/>
                </a:spcBef>
              </a:pPr>
              <a:r>
                <a:rPr lang="en-US" sz="14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Forearm parallel to the floor</a:t>
              </a:r>
            </a:p>
            <a:p>
              <a:pPr algn="l">
                <a:lnSpc>
                  <a:spcPct val="90000"/>
                </a:lnSpc>
                <a:spcBef>
                  <a:spcPct val="20000"/>
                </a:spcBef>
              </a:pPr>
              <a:r>
                <a:rPr lang="en-US" sz="14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Wrist and forearm in the same plane</a:t>
              </a:r>
            </a:p>
          </p:txBody>
        </p:sp>
        <p:pic>
          <p:nvPicPr>
            <p:cNvPr id="38929" name="Picture 1071" descr="C:\Mes jobs\_En cours\Powerpoint_sav\good 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99" y="672"/>
              <a:ext cx="793" cy="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30" name="Picture 1072" descr="C:\Mes jobs\_En cours\Powerpoint_sav\good 2.gif"/>
            <p:cNvPicPr>
              <a:picLocks noChangeAspect="1" noChangeArrowheads="1"/>
            </p:cNvPicPr>
            <p:nvPr/>
          </p:nvPicPr>
          <p:blipFill>
            <a:blip r:embed="rId4" cstate="print"/>
            <a:srcRect b="3636"/>
            <a:stretch>
              <a:fillRect/>
            </a:stretch>
          </p:blipFill>
          <p:spPr bwMode="auto">
            <a:xfrm>
              <a:off x="2999" y="1676"/>
              <a:ext cx="793" cy="1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31" name="Picture 1074" descr="C:\Mes jobs\_En cours\Powerpoint_sav\good 3.gif"/>
            <p:cNvPicPr>
              <a:picLocks noChangeAspect="1" noChangeArrowheads="1"/>
            </p:cNvPicPr>
            <p:nvPr/>
          </p:nvPicPr>
          <p:blipFill>
            <a:blip r:embed="rId5" cstate="print"/>
            <a:srcRect b="8856"/>
            <a:stretch>
              <a:fillRect/>
            </a:stretch>
          </p:blipFill>
          <p:spPr bwMode="auto">
            <a:xfrm>
              <a:off x="2999" y="2804"/>
              <a:ext cx="793" cy="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078"/>
          <p:cNvGrpSpPr>
            <a:grpSpLocks/>
          </p:cNvGrpSpPr>
          <p:nvPr/>
        </p:nvGrpSpPr>
        <p:grpSpPr bwMode="auto">
          <a:xfrm>
            <a:off x="457200" y="1447800"/>
            <a:ext cx="3733800" cy="5029200"/>
            <a:chOff x="672" y="288"/>
            <a:chExt cx="2254" cy="3600"/>
          </a:xfrm>
        </p:grpSpPr>
        <p:sp>
          <p:nvSpPr>
            <p:cNvPr id="38918" name="Rectangle 1028"/>
            <p:cNvSpPr>
              <a:spLocks noChangeArrowheads="1"/>
            </p:cNvSpPr>
            <p:nvPr/>
          </p:nvSpPr>
          <p:spPr bwMode="auto">
            <a:xfrm>
              <a:off x="1824" y="288"/>
              <a:ext cx="10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r">
                <a:lnSpc>
                  <a:spcPct val="90000"/>
                </a:lnSpc>
                <a:spcBef>
                  <a:spcPct val="20000"/>
                </a:spcBef>
              </a:pPr>
              <a:r>
                <a:rPr lang="fr-FR" sz="2400" dirty="0">
                  <a:solidFill>
                    <a:srgbClr val="FF3300"/>
                  </a:solidFill>
                  <a:latin typeface="Wingdings" pitchFamily="2" charset="2"/>
                </a:rPr>
                <a:t>L </a:t>
              </a:r>
              <a:r>
                <a:rPr lang="fr-FR" sz="2400" dirty="0">
                  <a:solidFill>
                    <a:srgbClr val="FF3300"/>
                  </a:solidFill>
                  <a:latin typeface="Arial" pitchFamily="34" charset="0"/>
                  <a:cs typeface="Arial" pitchFamily="34" charset="0"/>
                </a:rPr>
                <a:t>Bad</a:t>
              </a:r>
            </a:p>
          </p:txBody>
        </p:sp>
        <p:sp>
          <p:nvSpPr>
            <p:cNvPr id="38919" name="Text Box 1052"/>
            <p:cNvSpPr txBox="1">
              <a:spLocks noChangeArrowheads="1"/>
            </p:cNvSpPr>
            <p:nvPr/>
          </p:nvSpPr>
          <p:spPr bwMode="auto">
            <a:xfrm>
              <a:off x="1500" y="670"/>
              <a:ext cx="1346" cy="9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20000"/>
                </a:spcBef>
              </a:pPr>
              <a:r>
                <a:rPr lang="en-US" sz="2000" b="1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Seated posture:</a:t>
              </a:r>
            </a:p>
            <a:p>
              <a:pPr algn="l">
                <a:lnSpc>
                  <a:spcPct val="90000"/>
                </a:lnSpc>
                <a:spcBef>
                  <a:spcPct val="20000"/>
                </a:spcBef>
              </a:pPr>
              <a:r>
                <a:rPr lang="en-US" sz="14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Shoulders elevated</a:t>
              </a:r>
            </a:p>
            <a:p>
              <a:pPr algn="l">
                <a:lnSpc>
                  <a:spcPct val="90000"/>
                </a:lnSpc>
                <a:spcBef>
                  <a:spcPct val="20000"/>
                </a:spcBef>
              </a:pPr>
              <a:r>
                <a:rPr lang="en-US" sz="14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Upper arm elevated</a:t>
              </a:r>
            </a:p>
            <a:p>
              <a:pPr algn="l">
                <a:lnSpc>
                  <a:spcPct val="90000"/>
                </a:lnSpc>
                <a:spcBef>
                  <a:spcPct val="20000"/>
                </a:spcBef>
              </a:pPr>
              <a:r>
                <a:rPr lang="en-US" sz="14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Elbow extended</a:t>
              </a:r>
            </a:p>
            <a:p>
              <a:pPr algn="l">
                <a:lnSpc>
                  <a:spcPct val="90000"/>
                </a:lnSpc>
                <a:spcBef>
                  <a:spcPct val="20000"/>
                </a:spcBef>
              </a:pPr>
              <a:r>
                <a:rPr lang="en-US" sz="14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Wrist in deviation</a:t>
              </a:r>
            </a:p>
          </p:txBody>
        </p:sp>
        <p:sp>
          <p:nvSpPr>
            <p:cNvPr id="38920" name="Text Box 1058"/>
            <p:cNvSpPr txBox="1">
              <a:spLocks noChangeArrowheads="1"/>
            </p:cNvSpPr>
            <p:nvPr/>
          </p:nvSpPr>
          <p:spPr bwMode="auto">
            <a:xfrm>
              <a:off x="1488" y="1771"/>
              <a:ext cx="1438" cy="10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20000"/>
                </a:spcBef>
              </a:pPr>
              <a:r>
                <a:rPr lang="en-US" sz="2000" b="1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Standing posture:</a:t>
              </a:r>
            </a:p>
            <a:p>
              <a:pPr algn="l">
                <a:lnSpc>
                  <a:spcPct val="90000"/>
                </a:lnSpc>
                <a:spcBef>
                  <a:spcPct val="20000"/>
                </a:spcBef>
              </a:pPr>
              <a:r>
                <a:rPr lang="en-US" sz="14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Upper back and neck stopped</a:t>
              </a:r>
            </a:p>
            <a:p>
              <a:pPr algn="l">
                <a:lnSpc>
                  <a:spcPct val="90000"/>
                </a:lnSpc>
                <a:spcBef>
                  <a:spcPct val="20000"/>
                </a:spcBef>
              </a:pPr>
              <a:r>
                <a:rPr lang="en-US" sz="14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Lower back and trunk stopped</a:t>
              </a:r>
            </a:p>
            <a:p>
              <a:pPr algn="l">
                <a:lnSpc>
                  <a:spcPct val="90000"/>
                </a:lnSpc>
                <a:spcBef>
                  <a:spcPct val="20000"/>
                </a:spcBef>
              </a:pPr>
              <a:r>
                <a:rPr lang="en-US" sz="14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Elbow flexed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921" name="Text Box 1060"/>
            <p:cNvSpPr txBox="1">
              <a:spLocks noChangeArrowheads="1"/>
            </p:cNvSpPr>
            <p:nvPr/>
          </p:nvSpPr>
          <p:spPr bwMode="auto">
            <a:xfrm>
              <a:off x="1488" y="2973"/>
              <a:ext cx="1346" cy="7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20000"/>
                </a:spcBef>
              </a:pPr>
              <a:r>
                <a:rPr lang="en-US" sz="2000" b="1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Wrist posture:</a:t>
              </a:r>
            </a:p>
            <a:p>
              <a:pPr algn="l">
                <a:lnSpc>
                  <a:spcPct val="90000"/>
                </a:lnSpc>
                <a:spcBef>
                  <a:spcPct val="20000"/>
                </a:spcBef>
              </a:pPr>
              <a:r>
                <a:rPr lang="en-US" sz="14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Upper arm flexed</a:t>
              </a:r>
            </a:p>
            <a:p>
              <a:pPr algn="l">
                <a:lnSpc>
                  <a:spcPct val="90000"/>
                </a:lnSpc>
                <a:spcBef>
                  <a:spcPct val="20000"/>
                </a:spcBef>
              </a:pPr>
              <a:r>
                <a:rPr lang="en-US" sz="14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Elbow extended</a:t>
              </a:r>
            </a:p>
            <a:p>
              <a:pPr algn="l">
                <a:lnSpc>
                  <a:spcPct val="90000"/>
                </a:lnSpc>
                <a:spcBef>
                  <a:spcPct val="20000"/>
                </a:spcBef>
              </a:pPr>
              <a:r>
                <a:rPr lang="en-US" sz="14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Wrist deviated downward</a:t>
              </a:r>
            </a:p>
          </p:txBody>
        </p:sp>
        <p:pic>
          <p:nvPicPr>
            <p:cNvPr id="38922" name="Picture 1075" descr="C:\Mes jobs\_En cours\Powerpoint_sav\poor 3.g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72" y="2804"/>
              <a:ext cx="793" cy="1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3" name="Picture 1076" descr="C:\Mes jobs\_En cours\Powerpoint_sav\Poor 1.gi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72" y="651"/>
              <a:ext cx="793" cy="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4" name="Picture 1077" descr="C:\Mes jobs\_En cours\Powerpoint_sav\poor 2.gif"/>
            <p:cNvPicPr>
              <a:picLocks noChangeAspect="1" noChangeArrowheads="1"/>
            </p:cNvPicPr>
            <p:nvPr/>
          </p:nvPicPr>
          <p:blipFill>
            <a:blip r:embed="rId8" cstate="print"/>
            <a:srcRect b="8955"/>
            <a:stretch>
              <a:fillRect/>
            </a:stretch>
          </p:blipFill>
          <p:spPr bwMode="auto">
            <a:xfrm>
              <a:off x="672" y="1712"/>
              <a:ext cx="793" cy="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" name="Picture 8" descr="bnrCatID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3124200"/>
            <a:ext cx="5791200" cy="762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Regular maintenance</a:t>
            </a:r>
          </a:p>
        </p:txBody>
      </p:sp>
      <p:pic>
        <p:nvPicPr>
          <p:cNvPr id="3" name="Picture 8" descr="bnrCatID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92150"/>
            <a:ext cx="21907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488" y="765175"/>
            <a:ext cx="1933575" cy="581025"/>
          </a:xfrm>
          <a:prstGeom prst="rect">
            <a:avLst/>
          </a:prstGeom>
          <a:noFill/>
        </p:spPr>
      </p:pic>
      <p:pic>
        <p:nvPicPr>
          <p:cNvPr id="7" name="Picture 17" descr="C:\Mes jobs\_En cours\Powerpoint_sav\SPARE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1447800"/>
            <a:ext cx="1066800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rd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4" descr="C:\Mes jobs\_En cours\Powerpoint_sav\PIPETMANCOTE [Converti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1" y="1981200"/>
            <a:ext cx="609600" cy="347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Rectangle 5"/>
          <p:cNvSpPr>
            <a:spLocks noGrp="1" noChangeArrowheads="1"/>
          </p:cNvSpPr>
          <p:nvPr>
            <p:ph type="title"/>
          </p:nvPr>
        </p:nvSpPr>
        <p:spPr>
          <a:xfrm>
            <a:off x="914400" y="609600"/>
            <a:ext cx="7772400" cy="60960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Leak test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105400" y="1371600"/>
            <a:ext cx="3810000" cy="3810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From 1000 µL to 10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mL</a:t>
            </a:r>
            <a:endParaRPr lang="en-US" sz="2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349" name="Text Box 8"/>
          <p:cNvSpPr txBox="1">
            <a:spLocks noChangeArrowheads="1"/>
          </p:cNvSpPr>
          <p:nvPr/>
        </p:nvSpPr>
        <p:spPr bwMode="auto">
          <a:xfrm>
            <a:off x="381000" y="1295400"/>
            <a:ext cx="3810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87325" algn="ctr">
              <a:buClr>
                <a:srgbClr val="042D56"/>
              </a:buClr>
            </a:pPr>
            <a:r>
              <a:rPr lang="en-US" sz="2200" b="1" dirty="0" smtClean="0">
                <a:solidFill>
                  <a:srgbClr val="042D56"/>
                </a:solidFill>
                <a:latin typeface="Arial" pitchFamily="34" charset="0"/>
                <a:cs typeface="Arial" pitchFamily="34" charset="0"/>
              </a:rPr>
              <a:t>From </a:t>
            </a:r>
            <a:r>
              <a:rPr lang="en-US" sz="2200" b="1" dirty="0">
                <a:solidFill>
                  <a:srgbClr val="042D56"/>
                </a:solidFill>
                <a:latin typeface="Arial" pitchFamily="34" charset="0"/>
                <a:cs typeface="Arial" pitchFamily="34" charset="0"/>
              </a:rPr>
              <a:t>0.2 µL up to 200 µL</a:t>
            </a:r>
            <a:endParaRPr lang="en-US" sz="2800" b="1" dirty="0">
              <a:solidFill>
                <a:srgbClr val="042D5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7350" name="Picture 54" descr="C:\Mes jobs\_En cours\Powerpoint_sav\PIPETMANCOTE [Converti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1" y="2057400"/>
            <a:ext cx="609600" cy="3398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56" descr="C:\Mes jobs\_En cours\Powerpoint_sav\goutt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5562600"/>
            <a:ext cx="1365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bnrCatID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838200" y="6248400"/>
            <a:ext cx="91439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Step 1</a:t>
            </a:r>
          </a:p>
        </p:txBody>
      </p:sp>
      <p:pic>
        <p:nvPicPr>
          <p:cNvPr id="17" name="Picture 54" descr="C:\Mes jobs\_En cours\Powerpoint_sav\PIPETMANCOTE [Converti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1" y="2057400"/>
            <a:ext cx="609600" cy="3398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2514600" y="6248400"/>
            <a:ext cx="91439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Step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2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56" descr="C:\Mes jobs\_En cours\Powerpoint_sav\goutt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5562600"/>
            <a:ext cx="1365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6248400" y="6248400"/>
            <a:ext cx="91439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Step 1</a:t>
            </a:r>
          </a:p>
        </p:txBody>
      </p:sp>
      <p:grpSp>
        <p:nvGrpSpPr>
          <p:cNvPr id="18" name="Group 11"/>
          <p:cNvGrpSpPr>
            <a:grpSpLocks/>
          </p:cNvGrpSpPr>
          <p:nvPr/>
        </p:nvGrpSpPr>
        <p:grpSpPr bwMode="auto">
          <a:xfrm>
            <a:off x="2667000" y="5257800"/>
            <a:ext cx="495300" cy="615950"/>
            <a:chOff x="3648" y="3059"/>
            <a:chExt cx="346" cy="397"/>
          </a:xfrm>
        </p:grpSpPr>
        <p:sp>
          <p:nvSpPr>
            <p:cNvPr id="22" name="AutoShape 12"/>
            <p:cNvSpPr>
              <a:spLocks noChangeArrowheads="1"/>
            </p:cNvSpPr>
            <p:nvPr/>
          </p:nvSpPr>
          <p:spPr bwMode="auto">
            <a:xfrm>
              <a:off x="3648" y="3059"/>
              <a:ext cx="346" cy="397"/>
            </a:xfrm>
            <a:prstGeom prst="can">
              <a:avLst>
                <a:gd name="adj" fmla="val 28685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AutoShape 13"/>
            <p:cNvSpPr>
              <a:spLocks noChangeArrowheads="1"/>
            </p:cNvSpPr>
            <p:nvPr/>
          </p:nvSpPr>
          <p:spPr bwMode="auto">
            <a:xfrm>
              <a:off x="3648" y="3150"/>
              <a:ext cx="346" cy="306"/>
            </a:xfrm>
            <a:prstGeom prst="can">
              <a:avLst>
                <a:gd name="adj" fmla="val 25000"/>
              </a:avLst>
            </a:prstGeom>
            <a:gradFill rotWithShape="0">
              <a:gsLst>
                <a:gs pos="0">
                  <a:srgbClr val="618FFD"/>
                </a:gs>
                <a:gs pos="100000">
                  <a:srgbClr val="618FFD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cover dir="rd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0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/>
      <p:bldP spid="57347" grpId="0" build="p"/>
      <p:bldP spid="57349" grpId="0"/>
      <p:bldP spid="13" grpId="0"/>
      <p:bldP spid="19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57200"/>
            <a:ext cx="7772400" cy="9144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Cleaning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24000"/>
            <a:ext cx="4724400" cy="1905000"/>
          </a:xfrm>
        </p:spPr>
        <p:txBody>
          <a:bodyPr>
            <a:normAutofit/>
          </a:bodyPr>
          <a:lstStyle/>
          <a:p>
            <a:pPr marL="476250" indent="-285750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External</a:t>
            </a:r>
          </a:p>
          <a:p>
            <a:pPr marL="952500" lvl="1"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Remove the tip ejector</a:t>
            </a:r>
          </a:p>
          <a:p>
            <a:pPr marL="952500" lvl="1"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Wipe with soap solution</a:t>
            </a:r>
          </a:p>
          <a:p>
            <a:pPr marL="952500" lvl="1"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Wipe with distilled water</a:t>
            </a:r>
          </a:p>
        </p:txBody>
      </p:sp>
      <p:pic>
        <p:nvPicPr>
          <p:cNvPr id="5" name="Picture 8" descr="bnrCatID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  <p:pic>
        <p:nvPicPr>
          <p:cNvPr id="7" name="Picture 17" descr="C:\Mes jobs\_En cours\Powerpoint_sav\SPAR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14447" y="990600"/>
            <a:ext cx="112955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6553200" y="5410200"/>
            <a:ext cx="1219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Tip </a:t>
            </a:r>
            <a:r>
              <a:rPr lang="fr-FR" sz="1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ejector</a:t>
            </a:r>
            <a:endParaRPr lang="fr-FR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Line 16"/>
          <p:cNvSpPr>
            <a:spLocks noChangeShapeType="1"/>
          </p:cNvSpPr>
          <p:nvPr/>
        </p:nvSpPr>
        <p:spPr bwMode="auto">
          <a:xfrm>
            <a:off x="7696200" y="5562600"/>
            <a:ext cx="10668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6096000" y="28956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fr-FR" sz="1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Connecting</a:t>
            </a:r>
            <a:r>
              <a: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nut</a:t>
            </a:r>
            <a:endParaRPr lang="fr-FR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Line 18"/>
          <p:cNvSpPr>
            <a:spLocks noChangeShapeType="1"/>
          </p:cNvSpPr>
          <p:nvPr/>
        </p:nvSpPr>
        <p:spPr bwMode="auto">
          <a:xfrm>
            <a:off x="7620000" y="3022600"/>
            <a:ext cx="6858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324600" y="4648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fr-FR" sz="1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Seal</a:t>
            </a:r>
            <a:r>
              <a: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&amp; O-ring</a:t>
            </a:r>
          </a:p>
        </p:txBody>
      </p:sp>
      <p:sp>
        <p:nvSpPr>
          <p:cNvPr id="13" name="Line 20"/>
          <p:cNvSpPr>
            <a:spLocks noChangeShapeType="1"/>
          </p:cNvSpPr>
          <p:nvPr/>
        </p:nvSpPr>
        <p:spPr bwMode="auto">
          <a:xfrm flipV="1">
            <a:off x="7696200" y="4419600"/>
            <a:ext cx="685800" cy="3048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21"/>
          <p:cNvSpPr>
            <a:spLocks/>
          </p:cNvSpPr>
          <p:nvPr/>
        </p:nvSpPr>
        <p:spPr bwMode="auto">
          <a:xfrm>
            <a:off x="8077200" y="3276600"/>
            <a:ext cx="228600" cy="990600"/>
          </a:xfrm>
          <a:prstGeom prst="leftBrace">
            <a:avLst>
              <a:gd name="adj1" fmla="val 36111"/>
              <a:gd name="adj2" fmla="val 50000"/>
            </a:avLst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6858000" y="3505200"/>
            <a:ext cx="106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Piston </a:t>
            </a:r>
            <a:r>
              <a:rPr lang="fr-FR" sz="1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assembly</a:t>
            </a:r>
            <a:endParaRPr lang="fr-FR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304800" y="3505200"/>
            <a:ext cx="6096000" cy="2362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762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762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Internal</a:t>
            </a:r>
          </a:p>
          <a:p>
            <a:pPr marL="95250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Disassemble the lower part</a:t>
            </a:r>
          </a:p>
          <a:p>
            <a:pPr marL="95250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Clean then rinse the tip holder, </a:t>
            </a:r>
          </a:p>
          <a:p>
            <a:pPr marL="95250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piston assembly and seals</a:t>
            </a:r>
          </a:p>
          <a:p>
            <a:pPr marL="95250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Leave to air dry and reassemble</a:t>
            </a:r>
          </a:p>
        </p:txBody>
      </p:sp>
    </p:spTree>
  </p:cSld>
  <p:clrMapOvr>
    <a:masterClrMapping/>
  </p:clrMapOvr>
  <p:transition>
    <p:cover dir="rd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31747" grpId="0" build="p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bnrCatID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572000" y="2590800"/>
            <a:ext cx="4267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Disassemble &amp;</a:t>
            </a:r>
          </a:p>
          <a:p>
            <a:pPr algn="r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 Reassemble</a:t>
            </a:r>
            <a:endParaRPr lang="th-TH" sz="4400" b="1" dirty="0"/>
          </a:p>
        </p:txBody>
      </p:sp>
      <p:pic>
        <p:nvPicPr>
          <p:cNvPr id="113665" name="Picture 1" descr="D:\harikul jawarin 7 กค 54\ข้อมูล pipette\Mix photos HD pour CD\PIPETMAN F\1998_09_02_F2 High De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968622"/>
            <a:ext cx="2971800" cy="588937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5181600" y="5257800"/>
            <a:ext cx="3962400" cy="15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838200"/>
          </a:xfrm>
          <a:noFill/>
        </p:spPr>
        <p:txBody>
          <a:bodyPr>
            <a:normAutofit/>
          </a:bodyPr>
          <a:lstStyle/>
          <a:p>
            <a:pPr algn="ctr"/>
            <a:r>
              <a:rPr lang="en-GB" sz="3600" b="1" dirty="0" smtClea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Autoclaving</a:t>
            </a:r>
            <a:endParaRPr lang="en-US" sz="3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2819400"/>
            <a:ext cx="5486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None/>
            </a:pPr>
            <a:r>
              <a:rPr lang="en-GB" sz="2400" b="1" dirty="0" smtClean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lower part</a:t>
            </a:r>
            <a:r>
              <a:rPr lang="en-GB" sz="2400" dirty="0" smtClean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is </a:t>
            </a:r>
            <a:r>
              <a:rPr lang="en-GB" sz="2400" dirty="0" err="1" smtClean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autoclavable</a:t>
            </a:r>
            <a:endParaRPr lang="en-GB" sz="2400" dirty="0" smtClean="0">
              <a:solidFill>
                <a:srgbClr val="FF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th-TH" sz="2400" dirty="0" smtClean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sz="2400" dirty="0" smtClea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	connecting nut; tip ejector; shaft/tip holder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sz="2400" dirty="0" smtClea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Moist heat/</a:t>
            </a:r>
            <a:r>
              <a:rPr lang="en-GB" sz="2400" b="1" dirty="0" smtClea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121°C/20 minutes/1 bar</a:t>
            </a:r>
            <a:endParaRPr lang="th-TH" sz="2400" dirty="0" smtClean="0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90000"/>
              </a:lnSpc>
              <a:buNone/>
            </a:pPr>
            <a:endParaRPr lang="en-GB" sz="2400" dirty="0" smtClean="0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11" name="Picture 4" descr="C:\Mes jobs\_En cours\Powerpoint_sav\AUTOCLAVAB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600200"/>
            <a:ext cx="215582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bnrCatID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838200"/>
            <a:ext cx="7772400" cy="6858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Arial" pitchFamily="34" charset="0"/>
                <a:cs typeface="Arial" pitchFamily="34" charset="0"/>
              </a:rPr>
              <a:t>Maintenance frequency</a:t>
            </a:r>
          </a:p>
        </p:txBody>
      </p:sp>
      <p:graphicFrame>
        <p:nvGraphicFramePr>
          <p:cNvPr id="8194" name="Object 7"/>
          <p:cNvGraphicFramePr>
            <a:graphicFrameLocks/>
          </p:cNvGraphicFramePr>
          <p:nvPr/>
        </p:nvGraphicFramePr>
        <p:xfrm>
          <a:off x="228600" y="1905000"/>
          <a:ext cx="8763000" cy="4419600"/>
        </p:xfrm>
        <a:graphic>
          <a:graphicData uri="http://schemas.openxmlformats.org/presentationml/2006/ole">
            <p:oleObj spid="_x0000_s6146" name="Feuille de calcul" r:id="rId5" imgW="7632000" imgH="3110400" progId="Excel.Sheet.8">
              <p:embed/>
            </p:oleObj>
          </a:graphicData>
        </a:graphic>
      </p:graphicFrame>
      <p:pic>
        <p:nvPicPr>
          <p:cNvPr id="7" name="Picture 8" descr="bnrCatID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1905000"/>
            <a:ext cx="7772400" cy="762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Performances check</a:t>
            </a:r>
          </a:p>
        </p:txBody>
      </p:sp>
      <p:pic>
        <p:nvPicPr>
          <p:cNvPr id="3" name="Picture 8" descr="bnrCatID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92150"/>
            <a:ext cx="21907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488" y="765175"/>
            <a:ext cx="1933575" cy="581025"/>
          </a:xfrm>
          <a:prstGeom prst="rect">
            <a:avLst/>
          </a:prstGeom>
          <a:noFill/>
        </p:spPr>
      </p:pic>
      <p:pic>
        <p:nvPicPr>
          <p:cNvPr id="171009" name="Picture 1"/>
          <p:cNvPicPr>
            <a:picLocks noChangeAspect="1" noChangeArrowheads="1"/>
          </p:cNvPicPr>
          <p:nvPr/>
        </p:nvPicPr>
        <p:blipFill>
          <a:blip r:embed="rId7" cstate="print"/>
          <a:srcRect l="5172"/>
          <a:stretch>
            <a:fillRect/>
          </a:stretch>
        </p:blipFill>
        <p:spPr bwMode="auto">
          <a:xfrm>
            <a:off x="457200" y="3581400"/>
            <a:ext cx="4191000" cy="2658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rd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85800"/>
            <a:ext cx="6934200" cy="6858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Two families for Gilson pipettes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14400" y="1447800"/>
            <a:ext cx="3581400" cy="609600"/>
          </a:xfrm>
        </p:spPr>
        <p:txBody>
          <a:bodyPr>
            <a:normAutofit/>
          </a:bodyPr>
          <a:lstStyle/>
          <a:p>
            <a:pPr algn="ctr">
              <a:buNone/>
              <a:defRPr/>
            </a:pPr>
            <a:r>
              <a:rPr lang="en-US" sz="2400" b="1" dirty="0" smtClean="0">
                <a:solidFill>
                  <a:srgbClr val="0F23B9"/>
                </a:solidFill>
                <a:latin typeface="Arial" pitchFamily="34" charset="0"/>
                <a:cs typeface="Arial" pitchFamily="34" charset="0"/>
              </a:rPr>
              <a:t>Air-displacement</a:t>
            </a:r>
            <a:endParaRPr lang="en-US" sz="2400" dirty="0" smtClean="0">
              <a:solidFill>
                <a:srgbClr val="0F23B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09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105400" y="1447800"/>
            <a:ext cx="37338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Positive-displacement</a:t>
            </a:r>
            <a:endParaRPr lang="en-US" sz="2400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8" descr="bnrCatID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  <p:pic>
        <p:nvPicPr>
          <p:cNvPr id="179202" name="Picture 2" descr="D:\harikul jawarin 7 กค 54\รูป pipette\Product222-en.jpg"/>
          <p:cNvPicPr>
            <a:picLocks noChangeAspect="1" noChangeArrowheads="1"/>
          </p:cNvPicPr>
          <p:nvPr/>
        </p:nvPicPr>
        <p:blipFill>
          <a:blip r:embed="rId5" cstate="print"/>
          <a:srcRect l="11021" r="15379"/>
          <a:stretch>
            <a:fillRect/>
          </a:stretch>
        </p:blipFill>
        <p:spPr bwMode="auto">
          <a:xfrm rot="20514946">
            <a:off x="325590" y="2780498"/>
            <a:ext cx="829542" cy="3702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9203" name="Picture 3" descr="D:\harikul jawarin 7 กค 54\รูป pipette\Product223-en.jpg"/>
          <p:cNvPicPr>
            <a:picLocks noChangeAspect="1" noChangeArrowheads="1"/>
          </p:cNvPicPr>
          <p:nvPr/>
        </p:nvPicPr>
        <p:blipFill>
          <a:blip r:embed="rId6" cstate="print"/>
          <a:srcRect l="9722" r="17377"/>
          <a:stretch>
            <a:fillRect/>
          </a:stretch>
        </p:blipFill>
        <p:spPr bwMode="auto">
          <a:xfrm rot="152516">
            <a:off x="2438400" y="2438400"/>
            <a:ext cx="762000" cy="3676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9204" name="Picture 4" descr="D:\harikul jawarin 7 กค 54\รูป pipette\Product273-e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909149">
            <a:off x="931787" y="2494641"/>
            <a:ext cx="975854" cy="4090026"/>
          </a:xfrm>
          <a:prstGeom prst="rect">
            <a:avLst/>
          </a:prstGeom>
          <a:noFill/>
        </p:spPr>
      </p:pic>
      <p:pic>
        <p:nvPicPr>
          <p:cNvPr id="179205" name="Picture 5" descr="D:\harikul jawarin 7 กค 54\รูป pipette\concept.jpg"/>
          <p:cNvPicPr>
            <a:picLocks noChangeAspect="1" noChangeArrowheads="1"/>
          </p:cNvPicPr>
          <p:nvPr/>
        </p:nvPicPr>
        <p:blipFill>
          <a:blip r:embed="rId8" cstate="print"/>
          <a:srcRect l="9697" r="12727"/>
          <a:stretch>
            <a:fillRect/>
          </a:stretch>
        </p:blipFill>
        <p:spPr bwMode="auto">
          <a:xfrm>
            <a:off x="1828800" y="2209800"/>
            <a:ext cx="609600" cy="3571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9209" name="Picture 9" descr="D:\harikul jawarin 7 กค 54\รูป pipette\REPETMAN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43800" y="2286000"/>
            <a:ext cx="99060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9210" name="Picture 10" descr="D:\harikul jawarin 7 กค 54\รูป pipette\DISTRIMAN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00800" y="2209800"/>
            <a:ext cx="1219200" cy="38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9211" name="Picture 11" descr="D:\harikul jawarin 7 กค 54\Mix photos HD pour CD\MICROMAN\2006_09_01_microman R fd blanc copier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2362200"/>
            <a:ext cx="800100" cy="3500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5233" name="Picture 1" descr="D:\harikul jawarin 7 กค 54\8_tip_0006f_HIRES.tif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86" r="14286"/>
          <a:stretch>
            <a:fillRect/>
          </a:stretch>
        </p:blipFill>
        <p:spPr bwMode="auto">
          <a:xfrm>
            <a:off x="3048000" y="2362200"/>
            <a:ext cx="1143000" cy="3682512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73" t="4039" r="48805"/>
          <a:stretch>
            <a:fillRect/>
          </a:stretch>
        </p:blipFill>
        <p:spPr bwMode="auto">
          <a:xfrm>
            <a:off x="3733800" y="2286000"/>
            <a:ext cx="1077810" cy="422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 descr="Photo-17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21083" t="4776" r="29964"/>
          <a:stretch>
            <a:fillRect/>
          </a:stretch>
        </p:blipFill>
        <p:spPr bwMode="auto">
          <a:xfrm rot="674385">
            <a:off x="4441675" y="2322320"/>
            <a:ext cx="787295" cy="42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179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79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0"/>
                                        <p:tgtEl>
                                          <p:spTgt spid="179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2" dur="500"/>
                                        <p:tgtEl>
                                          <p:spTgt spid="179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95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5" dur="500"/>
                                        <p:tgtEl>
                                          <p:spTgt spid="89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0" dur="500"/>
                                        <p:tgtEl>
                                          <p:spTgt spid="179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5" dur="500"/>
                                        <p:tgtEl>
                                          <p:spTgt spid="179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500"/>
                                        <p:tgtEl>
                                          <p:spTgt spid="179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  <p:bldP spid="89091" grpId="0" build="p"/>
      <p:bldP spid="8909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0"/>
            <a:ext cx="7772400" cy="6858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Specifications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 l="4375" t="11000" r="3125" b="17000"/>
          <a:stretch>
            <a:fillRect/>
          </a:stretch>
        </p:blipFill>
        <p:spPr bwMode="auto">
          <a:xfrm>
            <a:off x="1" y="16002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Connector 13"/>
          <p:cNvCxnSpPr/>
          <p:nvPr/>
        </p:nvCxnSpPr>
        <p:spPr>
          <a:xfrm>
            <a:off x="762000" y="6096000"/>
            <a:ext cx="68580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191000" y="5943600"/>
            <a:ext cx="45720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181600" y="5943600"/>
            <a:ext cx="60960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2" name="Picture 8" descr="bnrCatID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09600"/>
            <a:ext cx="7772400" cy="762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Performances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3886200" y="4343400"/>
            <a:ext cx="2057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42D5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Accurate and precise</a:t>
            </a: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2249" name="Text Box 25"/>
          <p:cNvSpPr txBox="1">
            <a:spLocks noChangeArrowheads="1"/>
          </p:cNvSpPr>
          <p:nvPr/>
        </p:nvSpPr>
        <p:spPr bwMode="auto">
          <a:xfrm>
            <a:off x="762000" y="5562600"/>
            <a:ext cx="289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dirty="0" smtClean="0">
                <a:solidFill>
                  <a:srgbClr val="042D5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Systematic </a:t>
            </a:r>
            <a:r>
              <a:rPr lang="en-US" sz="2400" b="1" i="1" dirty="0">
                <a:solidFill>
                  <a:srgbClr val="042D5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error</a:t>
            </a:r>
          </a:p>
        </p:txBody>
      </p:sp>
      <p:sp>
        <p:nvSpPr>
          <p:cNvPr id="67589" name="AutoShape 33"/>
          <p:cNvSpPr>
            <a:spLocks noChangeArrowheads="1"/>
          </p:cNvSpPr>
          <p:nvPr/>
        </p:nvSpPr>
        <p:spPr bwMode="auto">
          <a:xfrm rot="5400000">
            <a:off x="1600200" y="502920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gradFill rotWithShape="0">
            <a:gsLst>
              <a:gs pos="0">
                <a:srgbClr val="336699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6781800" y="4114800"/>
            <a:ext cx="2057400" cy="58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2200" dirty="0">
                <a:solidFill>
                  <a:srgbClr val="042D56"/>
                </a:solidFill>
                <a:latin typeface="Arial" pitchFamily="34" charset="0"/>
                <a:cs typeface="Arial" pitchFamily="34" charset="0"/>
              </a:rPr>
              <a:t>Accurate</a:t>
            </a:r>
          </a:p>
          <a:p>
            <a:pPr algn="ctr">
              <a:lnSpc>
                <a:spcPct val="70000"/>
              </a:lnSpc>
              <a:defRPr/>
            </a:pPr>
            <a:r>
              <a:rPr lang="en-US" sz="2200" dirty="0">
                <a:solidFill>
                  <a:srgbClr val="042D56"/>
                </a:solidFill>
                <a:latin typeface="Arial" pitchFamily="34" charset="0"/>
                <a:cs typeface="Arial" pitchFamily="34" charset="0"/>
              </a:rPr>
              <a:t>but not </a:t>
            </a:r>
            <a:r>
              <a:rPr lang="en-US" sz="2200" dirty="0" smtClean="0">
                <a:solidFill>
                  <a:srgbClr val="042D56"/>
                </a:solidFill>
                <a:latin typeface="Arial" pitchFamily="34" charset="0"/>
                <a:cs typeface="Arial" pitchFamily="34" charset="0"/>
              </a:rPr>
              <a:t>precise</a:t>
            </a:r>
            <a:endParaRPr lang="en-US" sz="2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591" name="AutoShape 35"/>
          <p:cNvSpPr>
            <a:spLocks noChangeArrowheads="1"/>
          </p:cNvSpPr>
          <p:nvPr/>
        </p:nvSpPr>
        <p:spPr bwMode="auto">
          <a:xfrm rot="5400000">
            <a:off x="7400925" y="5019675"/>
            <a:ext cx="685800" cy="247650"/>
          </a:xfrm>
          <a:prstGeom prst="rightArrow">
            <a:avLst>
              <a:gd name="adj1" fmla="val 50000"/>
              <a:gd name="adj2" fmla="val 69231"/>
            </a:avLst>
          </a:prstGeom>
          <a:gradFill rotWithShape="0">
            <a:gsLst>
              <a:gs pos="0">
                <a:srgbClr val="336699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7592" name="Picture 37" descr="C:\Mes jobs\_En cours\Powerpoint_sav\imprecisio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2057400"/>
            <a:ext cx="1866900" cy="186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93" name="Picture 38" descr="C:\Mes jobs\_En cours\Powerpoint_sav\accurate_precis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2488278"/>
            <a:ext cx="1828800" cy="1817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94" name="Picture 39" descr="C:\Mes jobs\_En cours\Powerpoint_sav\inaccurat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1905000"/>
            <a:ext cx="1955694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8" descr="bnrCatID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762000" y="4038600"/>
            <a:ext cx="2362200" cy="58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2200" dirty="0">
                <a:solidFill>
                  <a:srgbClr val="042D56"/>
                </a:solidFill>
                <a:latin typeface="Arial" pitchFamily="34" charset="0"/>
                <a:cs typeface="Arial" pitchFamily="34" charset="0"/>
              </a:rPr>
              <a:t>Precise</a:t>
            </a:r>
          </a:p>
          <a:p>
            <a:pPr algn="ctr">
              <a:lnSpc>
                <a:spcPct val="70000"/>
              </a:lnSpc>
              <a:defRPr/>
            </a:pPr>
            <a:r>
              <a:rPr lang="en-US" sz="2200" dirty="0">
                <a:solidFill>
                  <a:srgbClr val="042D56"/>
                </a:solidFill>
                <a:latin typeface="Arial" pitchFamily="34" charset="0"/>
                <a:cs typeface="Arial" pitchFamily="34" charset="0"/>
              </a:rPr>
              <a:t>but not </a:t>
            </a:r>
            <a:r>
              <a:rPr lang="en-US" sz="2200" dirty="0" smtClean="0">
                <a:solidFill>
                  <a:srgbClr val="042D56"/>
                </a:solidFill>
                <a:latin typeface="Arial" pitchFamily="34" charset="0"/>
                <a:cs typeface="Arial" pitchFamily="34" charset="0"/>
              </a:rPr>
              <a:t>accurate</a:t>
            </a:r>
            <a:endParaRPr lang="en-US" sz="2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400800" y="5715000"/>
            <a:ext cx="2362200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en-US" sz="2400" b="1" i="1" dirty="0" smtClean="0">
                <a:solidFill>
                  <a:srgbClr val="042D5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Random </a:t>
            </a:r>
            <a:r>
              <a:rPr lang="en-US" sz="2400" b="1" i="1" dirty="0">
                <a:solidFill>
                  <a:srgbClr val="042D5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error</a:t>
            </a:r>
          </a:p>
        </p:txBody>
      </p:sp>
    </p:spTree>
  </p:cSld>
  <p:clrMapOvr>
    <a:masterClrMapping/>
  </p:clrMapOvr>
  <p:transition>
    <p:cover dir="rd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2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  <p:bldP spid="52232" grpId="0"/>
      <p:bldP spid="52249" grpId="0"/>
      <p:bldP spid="67589" grpId="0" animBg="1"/>
      <p:bldP spid="52230" grpId="0"/>
      <p:bldP spid="67591" grpId="0" animBg="1"/>
      <p:bldP spid="13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762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Errors</a:t>
            </a:r>
          </a:p>
        </p:txBody>
      </p:sp>
      <p:sp>
        <p:nvSpPr>
          <p:cNvPr id="82947" name="Rectangle 1027"/>
          <p:cNvSpPr>
            <a:spLocks noGrp="1" noChangeArrowheads="1"/>
          </p:cNvSpPr>
          <p:nvPr>
            <p:ph sz="half" idx="1"/>
          </p:nvPr>
        </p:nvSpPr>
        <p:spPr>
          <a:xfrm>
            <a:off x="3048000" y="4572000"/>
            <a:ext cx="2895600" cy="1770062"/>
          </a:xfrm>
        </p:spPr>
        <p:txBody>
          <a:bodyPr/>
          <a:lstStyle/>
          <a:p>
            <a:pPr>
              <a:defRPr/>
            </a:pPr>
            <a:r>
              <a:rPr lang="en-US" sz="22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Random error</a:t>
            </a:r>
            <a:endParaRPr lang="en-US" sz="2200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Tips</a:t>
            </a:r>
          </a:p>
          <a:p>
            <a:pPr lvl="1"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Technique</a:t>
            </a:r>
          </a:p>
          <a:p>
            <a:pPr lvl="1"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Piston</a:t>
            </a:r>
          </a:p>
          <a:p>
            <a:pPr lvl="1">
              <a:defRPr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2948" name="Rectangle 1028"/>
          <p:cNvSpPr>
            <a:spLocks noGrp="1" noChangeArrowheads="1"/>
          </p:cNvSpPr>
          <p:nvPr>
            <p:ph sz="half" idx="2"/>
          </p:nvPr>
        </p:nvSpPr>
        <p:spPr>
          <a:xfrm>
            <a:off x="2895600" y="2057400"/>
            <a:ext cx="3505200" cy="1219200"/>
          </a:xfrm>
        </p:spPr>
        <p:txBody>
          <a:bodyPr/>
          <a:lstStyle/>
          <a:p>
            <a:pPr>
              <a:defRPr/>
            </a:pPr>
            <a:r>
              <a:rPr lang="en-US" sz="22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Systematic error</a:t>
            </a:r>
            <a:endParaRPr lang="en-US" sz="2200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Z factor not adequate</a:t>
            </a:r>
          </a:p>
          <a:p>
            <a:pPr lvl="1">
              <a:defRPr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Needs adjustment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8613" name="Picture 1035" descr="C:\Mes jobs\_En cours\Powerpoint_sav\imprecisio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3962400"/>
            <a:ext cx="21336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4" name="Picture 1036" descr="C:\Mes jobs\_En cours\Powerpoint_sav\inaccurat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090" y="1676400"/>
            <a:ext cx="2224123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8" descr="bnrCatID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2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29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29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  <p:bldP spid="82947" grpId="0" build="p"/>
      <p:bldP spid="8294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5"/>
          <p:cNvGrpSpPr>
            <a:grpSpLocks/>
          </p:cNvGrpSpPr>
          <p:nvPr/>
        </p:nvGrpSpPr>
        <p:grpSpPr bwMode="auto">
          <a:xfrm>
            <a:off x="1981200" y="2819400"/>
            <a:ext cx="4849813" cy="2339974"/>
            <a:chOff x="1196" y="1461"/>
            <a:chExt cx="3103" cy="1618"/>
          </a:xfrm>
        </p:grpSpPr>
        <p:sp>
          <p:nvSpPr>
            <p:cNvPr id="108546" name="AutoShape 2"/>
            <p:cNvSpPr>
              <a:spLocks noChangeArrowheads="1"/>
            </p:cNvSpPr>
            <p:nvPr/>
          </p:nvSpPr>
          <p:spPr bwMode="auto">
            <a:xfrm>
              <a:off x="1196" y="2064"/>
              <a:ext cx="1492" cy="384"/>
            </a:xfrm>
            <a:prstGeom prst="cube">
              <a:avLst>
                <a:gd name="adj" fmla="val 25000"/>
              </a:avLst>
            </a:prstGeom>
            <a:gradFill rotWithShape="0">
              <a:gsLst>
                <a:gs pos="0">
                  <a:srgbClr val="003366"/>
                </a:gs>
                <a:gs pos="100000">
                  <a:schemeClr val="bg1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fr-FR" sz="2400" b="1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18" charset="0"/>
                </a:rPr>
                <a:t>E</a:t>
              </a:r>
              <a:r>
                <a:rPr lang="fr-FR" sz="1800" b="1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18" charset="0"/>
                </a:rPr>
                <a:t>NVIRONMENT</a:t>
              </a:r>
              <a:endParaRPr lang="fr-FR" sz="1800" b="1" dirty="0">
                <a:solidFill>
                  <a:srgbClr val="003366"/>
                </a:solidFill>
                <a:latin typeface="Garamond" pitchFamily="18" charset="0"/>
              </a:endParaRPr>
            </a:p>
          </p:txBody>
        </p:sp>
        <p:sp>
          <p:nvSpPr>
            <p:cNvPr id="108547" name="AutoShape 3"/>
            <p:cNvSpPr>
              <a:spLocks noChangeArrowheads="1"/>
            </p:cNvSpPr>
            <p:nvPr/>
          </p:nvSpPr>
          <p:spPr bwMode="auto">
            <a:xfrm>
              <a:off x="2976" y="2061"/>
              <a:ext cx="1323" cy="384"/>
            </a:xfrm>
            <a:prstGeom prst="cube">
              <a:avLst>
                <a:gd name="adj" fmla="val 25000"/>
              </a:avLst>
            </a:prstGeom>
            <a:gradFill rotWithShape="0">
              <a:gsLst>
                <a:gs pos="0">
                  <a:srgbClr val="003366"/>
                </a:gs>
                <a:gs pos="100000">
                  <a:schemeClr val="bg1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1"/>
              </a:outerShdw>
            </a:effectLst>
          </p:spPr>
          <p:txBody>
            <a:bodyPr lIns="90488" tIns="44450" rIns="90488" bIns="4445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fr-FR" sz="2400" b="1" dirty="0">
                  <a:solidFill>
                    <a:srgbClr val="042D5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18" charset="0"/>
                </a:rPr>
                <a:t>E</a:t>
              </a:r>
              <a:r>
                <a:rPr lang="fr-FR" sz="1800" b="1" dirty="0">
                  <a:solidFill>
                    <a:srgbClr val="042D5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18" charset="0"/>
                </a:rPr>
                <a:t>QUIPMENT</a:t>
              </a:r>
            </a:p>
          </p:txBody>
        </p:sp>
        <p:grpSp>
          <p:nvGrpSpPr>
            <p:cNvPr id="3" name="Group 84"/>
            <p:cNvGrpSpPr>
              <a:grpSpLocks/>
            </p:cNvGrpSpPr>
            <p:nvPr/>
          </p:nvGrpSpPr>
          <p:grpSpPr bwMode="auto">
            <a:xfrm>
              <a:off x="2204" y="1461"/>
              <a:ext cx="1348" cy="1618"/>
              <a:chOff x="2204" y="1461"/>
              <a:chExt cx="1348" cy="1618"/>
            </a:xfrm>
          </p:grpSpPr>
          <p:sp>
            <p:nvSpPr>
              <p:cNvPr id="108548" name="AutoShape 4"/>
              <p:cNvSpPr>
                <a:spLocks noChangeArrowheads="1"/>
              </p:cNvSpPr>
              <p:nvPr/>
            </p:nvSpPr>
            <p:spPr bwMode="auto">
              <a:xfrm>
                <a:off x="2256" y="1461"/>
                <a:ext cx="1285" cy="384"/>
              </a:xfrm>
              <a:prstGeom prst="cube">
                <a:avLst>
                  <a:gd name="adj" fmla="val 25000"/>
                </a:avLst>
              </a:prstGeom>
              <a:gradFill rotWithShape="0">
                <a:gsLst>
                  <a:gs pos="0">
                    <a:srgbClr val="003366"/>
                  </a:gs>
                  <a:gs pos="100000">
                    <a:schemeClr val="bg1"/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8" tIns="44450" rIns="90488" bIns="44450">
                <a:spAutoFit/>
              </a:bodyPr>
              <a:lstStyle/>
              <a:p>
                <a:pPr algn="ctr">
                  <a:spcBef>
                    <a:spcPct val="0"/>
                  </a:spcBef>
                  <a:defRPr/>
                </a:pPr>
                <a:r>
                  <a:rPr lang="fr-FR" sz="2400" b="1" dirty="0">
                    <a:solidFill>
                      <a:srgbClr val="042D5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rPr>
                  <a:t>T</a:t>
                </a:r>
                <a:r>
                  <a:rPr lang="fr-FR" sz="1800" b="1" dirty="0">
                    <a:solidFill>
                      <a:srgbClr val="042D5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rPr>
                  <a:t>ECHNIQUE</a:t>
                </a:r>
              </a:p>
            </p:txBody>
          </p:sp>
          <p:sp>
            <p:nvSpPr>
              <p:cNvPr id="108549" name="AutoShape 5"/>
              <p:cNvSpPr>
                <a:spLocks noChangeArrowheads="1"/>
              </p:cNvSpPr>
              <p:nvPr/>
            </p:nvSpPr>
            <p:spPr bwMode="auto">
              <a:xfrm>
                <a:off x="2204" y="2695"/>
                <a:ext cx="1348" cy="384"/>
              </a:xfrm>
              <a:prstGeom prst="cube">
                <a:avLst>
                  <a:gd name="adj" fmla="val 25000"/>
                </a:avLst>
              </a:prstGeom>
              <a:gradFill rotWithShape="0">
                <a:gsLst>
                  <a:gs pos="0">
                    <a:srgbClr val="003366"/>
                  </a:gs>
                  <a:gs pos="100000">
                    <a:srgbClr val="FFFFFF"/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8" tIns="44450" rIns="90488" bIns="44450">
                <a:spAutoFit/>
              </a:bodyPr>
              <a:lstStyle/>
              <a:p>
                <a:pPr algn="ctr">
                  <a:spcBef>
                    <a:spcPct val="0"/>
                  </a:spcBef>
                  <a:defRPr/>
                </a:pPr>
                <a:r>
                  <a:rPr lang="en-US" sz="2400" b="1" dirty="0">
                    <a:solidFill>
                      <a:srgbClr val="042D5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rPr>
                  <a:t>T</a:t>
                </a:r>
                <a:r>
                  <a:rPr lang="en-US" sz="1800" b="1" dirty="0">
                    <a:solidFill>
                      <a:srgbClr val="042D5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rPr>
                  <a:t>IPS</a:t>
                </a:r>
              </a:p>
            </p:txBody>
          </p:sp>
        </p:grpSp>
      </p:grpSp>
      <p:sp>
        <p:nvSpPr>
          <p:cNvPr id="64515" name="Rectangle 45"/>
          <p:cNvSpPr>
            <a:spLocks noGrp="1" noChangeArrowheads="1"/>
          </p:cNvSpPr>
          <p:nvPr>
            <p:ph type="title"/>
          </p:nvPr>
        </p:nvSpPr>
        <p:spPr>
          <a:xfrm>
            <a:off x="3124200" y="685800"/>
            <a:ext cx="2667000" cy="6096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Parameters</a:t>
            </a:r>
            <a:endParaRPr lang="fr-FR" sz="3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87"/>
          <p:cNvGrpSpPr>
            <a:grpSpLocks/>
          </p:cNvGrpSpPr>
          <p:nvPr/>
        </p:nvGrpSpPr>
        <p:grpSpPr bwMode="auto">
          <a:xfrm>
            <a:off x="685800" y="2667000"/>
            <a:ext cx="2484437" cy="2800350"/>
            <a:chOff x="451" y="1488"/>
            <a:chExt cx="1565" cy="1764"/>
          </a:xfrm>
        </p:grpSpPr>
        <p:sp>
          <p:nvSpPr>
            <p:cNvPr id="64554" name="Rectangle 7"/>
            <p:cNvSpPr>
              <a:spLocks noChangeArrowheads="1"/>
            </p:cNvSpPr>
            <p:nvPr/>
          </p:nvSpPr>
          <p:spPr bwMode="auto">
            <a:xfrm>
              <a:off x="980" y="1680"/>
              <a:ext cx="1036" cy="1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200" b="1" dirty="0">
                  <a:solidFill>
                    <a:srgbClr val="042D56"/>
                  </a:solidFill>
                  <a:latin typeface="Arial" pitchFamily="34" charset="0"/>
                </a:rPr>
                <a:t>AIR TEMPERATURE</a:t>
              </a:r>
            </a:p>
          </p:txBody>
        </p:sp>
        <p:sp>
          <p:nvSpPr>
            <p:cNvPr id="64555" name="Rectangle 8"/>
            <p:cNvSpPr>
              <a:spLocks noChangeArrowheads="1"/>
            </p:cNvSpPr>
            <p:nvPr/>
          </p:nvSpPr>
          <p:spPr bwMode="auto">
            <a:xfrm>
              <a:off x="570" y="1824"/>
              <a:ext cx="1398" cy="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400" b="1" i="1" dirty="0">
                  <a:latin typeface="Avalon" charset="0"/>
                </a:rPr>
                <a:t>WATER  TEMPERATURE</a:t>
              </a:r>
            </a:p>
          </p:txBody>
        </p:sp>
        <p:sp>
          <p:nvSpPr>
            <p:cNvPr id="64556" name="Rectangle 9"/>
            <p:cNvSpPr>
              <a:spLocks noChangeArrowheads="1"/>
            </p:cNvSpPr>
            <p:nvPr/>
          </p:nvSpPr>
          <p:spPr bwMode="auto">
            <a:xfrm>
              <a:off x="480" y="1488"/>
              <a:ext cx="1259" cy="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400" b="1" i="1" dirty="0">
                  <a:solidFill>
                    <a:srgbClr val="3366FF"/>
                  </a:solidFill>
                  <a:latin typeface="Avalon" charset="0"/>
                </a:rPr>
                <a:t>AIR CONDITIONNING</a:t>
              </a:r>
            </a:p>
          </p:txBody>
        </p:sp>
        <p:sp>
          <p:nvSpPr>
            <p:cNvPr id="64557" name="Rectangle 10"/>
            <p:cNvSpPr>
              <a:spLocks noChangeArrowheads="1"/>
            </p:cNvSpPr>
            <p:nvPr/>
          </p:nvSpPr>
          <p:spPr bwMode="auto">
            <a:xfrm>
              <a:off x="528" y="3081"/>
              <a:ext cx="860" cy="1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200" b="1" dirty="0">
                  <a:solidFill>
                    <a:srgbClr val="042D56"/>
                  </a:solidFill>
                  <a:latin typeface="Arial" pitchFamily="34" charset="0"/>
                </a:rPr>
                <a:t>AIR  PRESSURE</a:t>
              </a:r>
            </a:p>
          </p:txBody>
        </p:sp>
        <p:sp>
          <p:nvSpPr>
            <p:cNvPr id="64558" name="Rectangle 11"/>
            <p:cNvSpPr>
              <a:spLocks noChangeArrowheads="1"/>
            </p:cNvSpPr>
            <p:nvPr/>
          </p:nvSpPr>
          <p:spPr bwMode="auto">
            <a:xfrm>
              <a:off x="1438" y="2613"/>
              <a:ext cx="530" cy="1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200" b="1" dirty="0">
                  <a:solidFill>
                    <a:srgbClr val="042D56"/>
                  </a:solidFill>
                  <a:latin typeface="Arial" pitchFamily="34" charset="0"/>
                </a:rPr>
                <a:t>DENSITY</a:t>
              </a:r>
            </a:p>
          </p:txBody>
        </p:sp>
        <p:sp>
          <p:nvSpPr>
            <p:cNvPr id="64559" name="Rectangle 12"/>
            <p:cNvSpPr>
              <a:spLocks noChangeArrowheads="1"/>
            </p:cNvSpPr>
            <p:nvPr/>
          </p:nvSpPr>
          <p:spPr bwMode="auto">
            <a:xfrm>
              <a:off x="451" y="2256"/>
              <a:ext cx="749" cy="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400" b="1" dirty="0">
                  <a:solidFill>
                    <a:srgbClr val="042D56"/>
                  </a:solidFill>
                  <a:latin typeface="TrumpetLite" charset="0"/>
                </a:rPr>
                <a:t>DRAUGHTS</a:t>
              </a:r>
            </a:p>
          </p:txBody>
        </p:sp>
        <p:sp>
          <p:nvSpPr>
            <p:cNvPr id="64560" name="Rectangle 13"/>
            <p:cNvSpPr>
              <a:spLocks noChangeArrowheads="1"/>
            </p:cNvSpPr>
            <p:nvPr/>
          </p:nvSpPr>
          <p:spPr bwMode="auto">
            <a:xfrm>
              <a:off x="481" y="2016"/>
              <a:ext cx="767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b="1" i="1" dirty="0">
                  <a:solidFill>
                    <a:schemeClr val="tx1"/>
                  </a:solidFill>
                  <a:latin typeface="Bahamas" charset="0"/>
                </a:rPr>
                <a:t>STABILITY</a:t>
              </a:r>
              <a:endParaRPr lang="fr-FR" sz="1800" b="1" i="1" dirty="0">
                <a:solidFill>
                  <a:schemeClr val="tx1"/>
                </a:solidFill>
                <a:latin typeface="Bahamas" charset="0"/>
              </a:endParaRPr>
            </a:p>
          </p:txBody>
        </p:sp>
        <p:sp>
          <p:nvSpPr>
            <p:cNvPr id="64561" name="Rectangle 14"/>
            <p:cNvSpPr>
              <a:spLocks noChangeArrowheads="1"/>
            </p:cNvSpPr>
            <p:nvPr/>
          </p:nvSpPr>
          <p:spPr bwMode="auto">
            <a:xfrm>
              <a:off x="641" y="2498"/>
              <a:ext cx="799" cy="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400" b="1" dirty="0">
                  <a:solidFill>
                    <a:srgbClr val="042D56"/>
                  </a:solidFill>
                  <a:latin typeface="Arial" pitchFamily="34" charset="0"/>
                </a:rPr>
                <a:t>DIRECT SUN</a:t>
              </a:r>
              <a:endParaRPr lang="fr-FR" sz="1400" b="1" dirty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64562" name="Rectangle 15"/>
            <p:cNvSpPr>
              <a:spLocks noChangeArrowheads="1"/>
            </p:cNvSpPr>
            <p:nvPr/>
          </p:nvSpPr>
          <p:spPr bwMode="auto">
            <a:xfrm>
              <a:off x="497" y="2690"/>
              <a:ext cx="687" cy="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400" b="1" i="1" dirty="0">
                  <a:solidFill>
                    <a:srgbClr val="042D56"/>
                  </a:solidFill>
                  <a:latin typeface="Avalon" charset="0"/>
                </a:rPr>
                <a:t>HUMIDITY</a:t>
              </a:r>
            </a:p>
          </p:txBody>
        </p:sp>
        <p:sp>
          <p:nvSpPr>
            <p:cNvPr id="64563" name="Rectangle 16"/>
            <p:cNvSpPr>
              <a:spLocks noChangeArrowheads="1"/>
            </p:cNvSpPr>
            <p:nvPr/>
          </p:nvSpPr>
          <p:spPr bwMode="auto">
            <a:xfrm>
              <a:off x="686" y="2901"/>
              <a:ext cx="466" cy="1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200" b="1" dirty="0">
                  <a:solidFill>
                    <a:srgbClr val="3399FF"/>
                  </a:solidFill>
                  <a:latin typeface="Arial" pitchFamily="34" charset="0"/>
                </a:rPr>
                <a:t>WATER</a:t>
              </a:r>
              <a:endParaRPr lang="fr-FR" sz="1200" b="1" dirty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64564" name="Text Box 60"/>
            <p:cNvSpPr txBox="1">
              <a:spLocks noChangeArrowheads="1"/>
            </p:cNvSpPr>
            <p:nvPr/>
          </p:nvSpPr>
          <p:spPr bwMode="auto">
            <a:xfrm>
              <a:off x="1199" y="2764"/>
              <a:ext cx="817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dirty="0">
                  <a:solidFill>
                    <a:srgbClr val="042D56"/>
                  </a:solidFill>
                </a:rPr>
                <a:t>Air buoyancy</a:t>
              </a:r>
            </a:p>
          </p:txBody>
        </p:sp>
      </p:grpSp>
      <p:grpSp>
        <p:nvGrpSpPr>
          <p:cNvPr id="5" name="Group 89"/>
          <p:cNvGrpSpPr>
            <a:grpSpLocks/>
          </p:cNvGrpSpPr>
          <p:nvPr/>
        </p:nvGrpSpPr>
        <p:grpSpPr bwMode="auto">
          <a:xfrm>
            <a:off x="6019800" y="2286000"/>
            <a:ext cx="2625725" cy="3502024"/>
            <a:chOff x="3984" y="1235"/>
            <a:chExt cx="1654" cy="2206"/>
          </a:xfrm>
        </p:grpSpPr>
        <p:sp>
          <p:nvSpPr>
            <p:cNvPr id="64536" name="Text Box 59"/>
            <p:cNvSpPr txBox="1">
              <a:spLocks noChangeArrowheads="1"/>
            </p:cNvSpPr>
            <p:nvPr/>
          </p:nvSpPr>
          <p:spPr bwMode="auto">
            <a:xfrm>
              <a:off x="4479" y="2544"/>
              <a:ext cx="80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dirty="0">
                  <a:solidFill>
                    <a:srgbClr val="3366FF"/>
                  </a:solidFill>
                </a:rPr>
                <a:t>Repeatability</a:t>
              </a:r>
            </a:p>
          </p:txBody>
        </p:sp>
        <p:sp>
          <p:nvSpPr>
            <p:cNvPr id="64537" name="Rectangle 26"/>
            <p:cNvSpPr>
              <a:spLocks noChangeArrowheads="1"/>
            </p:cNvSpPr>
            <p:nvPr/>
          </p:nvSpPr>
          <p:spPr bwMode="auto">
            <a:xfrm>
              <a:off x="4704" y="1872"/>
              <a:ext cx="871" cy="1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200" b="1" dirty="0">
                  <a:solidFill>
                    <a:srgbClr val="042D56"/>
                  </a:solidFill>
                  <a:latin typeface="Arial" pitchFamily="34" charset="0"/>
                </a:rPr>
                <a:t>MARBLE TABLE</a:t>
              </a:r>
            </a:p>
          </p:txBody>
        </p:sp>
        <p:sp>
          <p:nvSpPr>
            <p:cNvPr id="64538" name="Rectangle 24"/>
            <p:cNvSpPr>
              <a:spLocks noChangeArrowheads="1"/>
            </p:cNvSpPr>
            <p:nvPr/>
          </p:nvSpPr>
          <p:spPr bwMode="auto">
            <a:xfrm>
              <a:off x="4560" y="1235"/>
              <a:ext cx="877" cy="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400" b="1" dirty="0">
                  <a:solidFill>
                    <a:srgbClr val="042D56"/>
                  </a:solidFill>
                  <a:latin typeface="TrumpetLite" charset="0"/>
                </a:rPr>
                <a:t>Weighing vessel</a:t>
              </a:r>
            </a:p>
          </p:txBody>
        </p:sp>
        <p:sp>
          <p:nvSpPr>
            <p:cNvPr id="64539" name="Rectangle 25"/>
            <p:cNvSpPr>
              <a:spLocks noChangeArrowheads="1"/>
            </p:cNvSpPr>
            <p:nvPr/>
          </p:nvSpPr>
          <p:spPr bwMode="auto">
            <a:xfrm>
              <a:off x="4320" y="2056"/>
              <a:ext cx="582" cy="1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200" b="1" dirty="0">
                  <a:latin typeface="Arial" pitchFamily="34" charset="0"/>
                </a:rPr>
                <a:t>BALANCE</a:t>
              </a:r>
            </a:p>
          </p:txBody>
        </p:sp>
        <p:sp>
          <p:nvSpPr>
            <p:cNvPr id="64540" name="Rectangle 27"/>
            <p:cNvSpPr>
              <a:spLocks noChangeArrowheads="1"/>
            </p:cNvSpPr>
            <p:nvPr/>
          </p:nvSpPr>
          <p:spPr bwMode="auto">
            <a:xfrm>
              <a:off x="4512" y="2208"/>
              <a:ext cx="1054" cy="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400" b="1" dirty="0">
                  <a:solidFill>
                    <a:srgbClr val="042D56"/>
                  </a:solidFill>
                  <a:latin typeface="Arial" pitchFamily="34" charset="0"/>
                </a:rPr>
                <a:t>SPECIFICATIONS</a:t>
              </a:r>
            </a:p>
          </p:txBody>
        </p:sp>
        <p:sp>
          <p:nvSpPr>
            <p:cNvPr id="64541" name="Rectangle 28"/>
            <p:cNvSpPr>
              <a:spLocks noChangeArrowheads="1"/>
            </p:cNvSpPr>
            <p:nvPr/>
          </p:nvSpPr>
          <p:spPr bwMode="auto">
            <a:xfrm>
              <a:off x="4128" y="2745"/>
              <a:ext cx="944" cy="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400" b="1" i="1" dirty="0">
                  <a:solidFill>
                    <a:srgbClr val="042D56"/>
                  </a:solidFill>
                  <a:latin typeface="Avalon" charset="0"/>
                </a:rPr>
                <a:t>MAINTENANCE</a:t>
              </a:r>
              <a:endParaRPr lang="fr-FR" sz="1400" b="1" i="1" dirty="0">
                <a:solidFill>
                  <a:schemeClr val="tx1"/>
                </a:solidFill>
                <a:latin typeface="Avalon" charset="0"/>
              </a:endParaRPr>
            </a:p>
          </p:txBody>
        </p:sp>
        <p:sp>
          <p:nvSpPr>
            <p:cNvPr id="64542" name="Rectangle 30"/>
            <p:cNvSpPr>
              <a:spLocks noChangeArrowheads="1"/>
            </p:cNvSpPr>
            <p:nvPr/>
          </p:nvSpPr>
          <p:spPr bwMode="auto">
            <a:xfrm>
              <a:off x="4080" y="2448"/>
              <a:ext cx="717" cy="1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200" b="1" dirty="0">
                  <a:solidFill>
                    <a:srgbClr val="042D56"/>
                  </a:solidFill>
                  <a:latin typeface="Arial" pitchFamily="34" charset="0"/>
                </a:rPr>
                <a:t>READIBILITY</a:t>
              </a:r>
            </a:p>
          </p:txBody>
        </p:sp>
        <p:sp>
          <p:nvSpPr>
            <p:cNvPr id="64543" name="Rectangle 31"/>
            <p:cNvSpPr>
              <a:spLocks noChangeArrowheads="1"/>
            </p:cNvSpPr>
            <p:nvPr/>
          </p:nvSpPr>
          <p:spPr bwMode="auto">
            <a:xfrm>
              <a:off x="5184" y="3189"/>
              <a:ext cx="439" cy="1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200" b="1" dirty="0">
                  <a:solidFill>
                    <a:srgbClr val="042D56"/>
                  </a:solidFill>
                  <a:latin typeface="Arial" pitchFamily="34" charset="0"/>
                </a:rPr>
                <a:t>CLASS</a:t>
              </a:r>
            </a:p>
          </p:txBody>
        </p:sp>
        <p:sp>
          <p:nvSpPr>
            <p:cNvPr id="64544" name="Rectangle 33"/>
            <p:cNvSpPr>
              <a:spLocks noChangeArrowheads="1"/>
            </p:cNvSpPr>
            <p:nvPr/>
          </p:nvSpPr>
          <p:spPr bwMode="auto">
            <a:xfrm>
              <a:off x="4995" y="2421"/>
              <a:ext cx="621" cy="1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200" b="1" dirty="0">
                  <a:solidFill>
                    <a:srgbClr val="042D56"/>
                  </a:solidFill>
                  <a:latin typeface="Arial" pitchFamily="34" charset="0"/>
                </a:rPr>
                <a:t>LINEARITY</a:t>
              </a:r>
            </a:p>
          </p:txBody>
        </p:sp>
        <p:sp>
          <p:nvSpPr>
            <p:cNvPr id="64545" name="Rectangle 37"/>
            <p:cNvSpPr>
              <a:spLocks noChangeArrowheads="1"/>
            </p:cNvSpPr>
            <p:nvPr/>
          </p:nvSpPr>
          <p:spPr bwMode="auto">
            <a:xfrm>
              <a:off x="4039" y="1824"/>
              <a:ext cx="705" cy="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400" b="1" i="1" dirty="0">
                  <a:solidFill>
                    <a:srgbClr val="042D56"/>
                  </a:solidFill>
                  <a:latin typeface="Avalon" charset="0"/>
                </a:rPr>
                <a:t>CONTROLS</a:t>
              </a:r>
            </a:p>
          </p:txBody>
        </p:sp>
        <p:sp>
          <p:nvSpPr>
            <p:cNvPr id="64546" name="Rectangle 38"/>
            <p:cNvSpPr>
              <a:spLocks noChangeArrowheads="1"/>
            </p:cNvSpPr>
            <p:nvPr/>
          </p:nvSpPr>
          <p:spPr bwMode="auto">
            <a:xfrm>
              <a:off x="3984" y="1632"/>
              <a:ext cx="662" cy="1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200" b="1" dirty="0">
                  <a:solidFill>
                    <a:srgbClr val="042D56"/>
                  </a:solidFill>
                  <a:latin typeface="Arial" pitchFamily="34" charset="0"/>
                </a:rPr>
                <a:t>RECORDER</a:t>
              </a:r>
            </a:p>
          </p:txBody>
        </p:sp>
        <p:sp>
          <p:nvSpPr>
            <p:cNvPr id="64547" name="Rectangle 41"/>
            <p:cNvSpPr>
              <a:spLocks noChangeArrowheads="1"/>
            </p:cNvSpPr>
            <p:nvPr/>
          </p:nvSpPr>
          <p:spPr bwMode="auto">
            <a:xfrm>
              <a:off x="4848" y="1654"/>
              <a:ext cx="328" cy="1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200" dirty="0">
                  <a:solidFill>
                    <a:srgbClr val="042D56"/>
                  </a:solidFill>
                  <a:latin typeface="Arial" pitchFamily="34" charset="0"/>
                </a:rPr>
                <a:t>SIZE</a:t>
              </a:r>
            </a:p>
          </p:txBody>
        </p:sp>
        <p:sp>
          <p:nvSpPr>
            <p:cNvPr id="64548" name="Rectangle 42"/>
            <p:cNvSpPr>
              <a:spLocks noChangeArrowheads="1"/>
            </p:cNvSpPr>
            <p:nvPr/>
          </p:nvSpPr>
          <p:spPr bwMode="auto">
            <a:xfrm>
              <a:off x="5136" y="1483"/>
              <a:ext cx="402" cy="1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 b="1" dirty="0">
                  <a:solidFill>
                    <a:srgbClr val="042D56"/>
                  </a:solidFill>
                  <a:latin typeface="Arial" pitchFamily="34" charset="0"/>
                </a:rPr>
                <a:t>Shape</a:t>
              </a:r>
            </a:p>
          </p:txBody>
        </p:sp>
        <p:sp>
          <p:nvSpPr>
            <p:cNvPr id="64549" name="Rectangle 43"/>
            <p:cNvSpPr>
              <a:spLocks noChangeArrowheads="1"/>
            </p:cNvSpPr>
            <p:nvPr/>
          </p:nvSpPr>
          <p:spPr bwMode="auto">
            <a:xfrm>
              <a:off x="4700" y="1425"/>
              <a:ext cx="36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800" b="1" i="1" dirty="0">
                  <a:solidFill>
                    <a:srgbClr val="042D56"/>
                  </a:solidFill>
                  <a:latin typeface="Bahamas" charset="0"/>
                </a:rPr>
                <a:t>LID</a:t>
              </a:r>
            </a:p>
          </p:txBody>
        </p:sp>
        <p:sp>
          <p:nvSpPr>
            <p:cNvPr id="64550" name="Rectangle 44"/>
            <p:cNvSpPr>
              <a:spLocks noChangeArrowheads="1"/>
            </p:cNvSpPr>
            <p:nvPr/>
          </p:nvSpPr>
          <p:spPr bwMode="auto">
            <a:xfrm>
              <a:off x="4032" y="2928"/>
              <a:ext cx="1606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800" b="1" i="1" dirty="0">
                  <a:solidFill>
                    <a:srgbClr val="042D56"/>
                  </a:solidFill>
                  <a:latin typeface="Bahamas" charset="0"/>
                </a:rPr>
                <a:t>PERIODICAL CHECKS</a:t>
              </a:r>
            </a:p>
          </p:txBody>
        </p:sp>
        <p:sp>
          <p:nvSpPr>
            <p:cNvPr id="64551" name="Rectangle 56"/>
            <p:cNvSpPr>
              <a:spLocks noChangeArrowheads="1"/>
            </p:cNvSpPr>
            <p:nvPr/>
          </p:nvSpPr>
          <p:spPr bwMode="auto">
            <a:xfrm>
              <a:off x="4176" y="3251"/>
              <a:ext cx="1039" cy="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400" b="1" i="1" dirty="0">
                  <a:latin typeface="Avalon" charset="0"/>
                </a:rPr>
                <a:t>STANDARD MASS</a:t>
              </a:r>
            </a:p>
          </p:txBody>
        </p:sp>
        <p:sp>
          <p:nvSpPr>
            <p:cNvPr id="64552" name="Text Box 57"/>
            <p:cNvSpPr txBox="1">
              <a:spLocks noChangeArrowheads="1"/>
            </p:cNvSpPr>
            <p:nvPr/>
          </p:nvSpPr>
          <p:spPr bwMode="auto">
            <a:xfrm>
              <a:off x="5136" y="2668"/>
              <a:ext cx="366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dirty="0">
                  <a:solidFill>
                    <a:srgbClr val="042D56"/>
                  </a:solidFill>
                </a:rPr>
                <a:t>Drift</a:t>
              </a:r>
            </a:p>
          </p:txBody>
        </p:sp>
        <p:sp>
          <p:nvSpPr>
            <p:cNvPr id="64553" name="Text Box 61"/>
            <p:cNvSpPr txBox="1">
              <a:spLocks noChangeArrowheads="1"/>
            </p:cNvSpPr>
            <p:nvPr/>
          </p:nvSpPr>
          <p:spPr bwMode="auto">
            <a:xfrm>
              <a:off x="4032" y="1372"/>
              <a:ext cx="675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fr-FR" dirty="0">
                  <a:solidFill>
                    <a:schemeClr val="accent2"/>
                  </a:solidFill>
                  <a:latin typeface="Tahoma" pitchFamily="34" charset="0"/>
                </a:rPr>
                <a:t>Vibrations</a:t>
              </a:r>
            </a:p>
          </p:txBody>
        </p:sp>
      </p:grpSp>
      <p:grpSp>
        <p:nvGrpSpPr>
          <p:cNvPr id="6" name="Group 88"/>
          <p:cNvGrpSpPr>
            <a:grpSpLocks/>
          </p:cNvGrpSpPr>
          <p:nvPr/>
        </p:nvGrpSpPr>
        <p:grpSpPr bwMode="auto">
          <a:xfrm>
            <a:off x="2895600" y="1447800"/>
            <a:ext cx="4211637" cy="1444625"/>
            <a:chOff x="1619" y="528"/>
            <a:chExt cx="2653" cy="910"/>
          </a:xfrm>
        </p:grpSpPr>
        <p:sp>
          <p:nvSpPr>
            <p:cNvPr id="64527" name="Rectangle 6"/>
            <p:cNvSpPr>
              <a:spLocks noChangeArrowheads="1"/>
            </p:cNvSpPr>
            <p:nvPr/>
          </p:nvSpPr>
          <p:spPr bwMode="auto">
            <a:xfrm>
              <a:off x="2014" y="1019"/>
              <a:ext cx="578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800" b="1" i="1" dirty="0">
                  <a:solidFill>
                    <a:srgbClr val="042D56"/>
                  </a:solidFill>
                  <a:latin typeface="Bahamas" charset="0"/>
                </a:rPr>
                <a:t>SPEED</a:t>
              </a:r>
            </a:p>
          </p:txBody>
        </p:sp>
        <p:sp>
          <p:nvSpPr>
            <p:cNvPr id="64528" name="Rectangle 46"/>
            <p:cNvSpPr>
              <a:spLocks noChangeArrowheads="1"/>
            </p:cNvSpPr>
            <p:nvPr/>
          </p:nvSpPr>
          <p:spPr bwMode="auto">
            <a:xfrm>
              <a:off x="3074" y="528"/>
              <a:ext cx="1198" cy="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400" b="1" dirty="0">
                  <a:solidFill>
                    <a:srgbClr val="042D56"/>
                  </a:solidFill>
                  <a:latin typeface="TrumpetLite" charset="0"/>
                </a:rPr>
                <a:t>OPERATING  MODE</a:t>
              </a:r>
            </a:p>
          </p:txBody>
        </p:sp>
        <p:sp>
          <p:nvSpPr>
            <p:cNvPr id="64529" name="Rectangle 47"/>
            <p:cNvSpPr>
              <a:spLocks noChangeArrowheads="1"/>
            </p:cNvSpPr>
            <p:nvPr/>
          </p:nvSpPr>
          <p:spPr bwMode="auto">
            <a:xfrm>
              <a:off x="2445" y="912"/>
              <a:ext cx="867" cy="1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200" b="1" dirty="0">
                  <a:solidFill>
                    <a:srgbClr val="042D56"/>
                  </a:solidFill>
                  <a:latin typeface="Arial" pitchFamily="34" charset="0"/>
                </a:rPr>
                <a:t>QUALIFICATION</a:t>
              </a:r>
            </a:p>
          </p:txBody>
        </p:sp>
        <p:sp>
          <p:nvSpPr>
            <p:cNvPr id="64530" name="Rectangle 48"/>
            <p:cNvSpPr>
              <a:spLocks noChangeArrowheads="1"/>
            </p:cNvSpPr>
            <p:nvPr/>
          </p:nvSpPr>
          <p:spPr bwMode="auto">
            <a:xfrm>
              <a:off x="2064" y="576"/>
              <a:ext cx="807" cy="1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200" b="1" dirty="0">
                  <a:latin typeface="Arial" pitchFamily="34" charset="0"/>
                </a:rPr>
                <a:t>CONSISTENCY</a:t>
              </a:r>
            </a:p>
          </p:txBody>
        </p:sp>
        <p:sp>
          <p:nvSpPr>
            <p:cNvPr id="64531" name="Rectangle 49"/>
            <p:cNvSpPr>
              <a:spLocks noChangeArrowheads="1"/>
            </p:cNvSpPr>
            <p:nvPr/>
          </p:nvSpPr>
          <p:spPr bwMode="auto">
            <a:xfrm>
              <a:off x="2832" y="1056"/>
              <a:ext cx="936" cy="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400" b="1" dirty="0">
                  <a:solidFill>
                    <a:srgbClr val="042D56"/>
                  </a:solidFill>
                  <a:latin typeface="Arial" pitchFamily="34" charset="0"/>
                </a:rPr>
                <a:t>EVAPORATION</a:t>
              </a:r>
            </a:p>
          </p:txBody>
        </p:sp>
        <p:sp>
          <p:nvSpPr>
            <p:cNvPr id="64532" name="Rectangle 50"/>
            <p:cNvSpPr>
              <a:spLocks noChangeArrowheads="1"/>
            </p:cNvSpPr>
            <p:nvPr/>
          </p:nvSpPr>
          <p:spPr bwMode="auto">
            <a:xfrm>
              <a:off x="1619" y="768"/>
              <a:ext cx="1021" cy="1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200" b="1" dirty="0">
                  <a:solidFill>
                    <a:srgbClr val="042D56"/>
                  </a:solidFill>
                  <a:latin typeface="Arial" pitchFamily="34" charset="0"/>
                </a:rPr>
                <a:t>IMMERSION DEPTH</a:t>
              </a:r>
            </a:p>
          </p:txBody>
        </p:sp>
        <p:sp>
          <p:nvSpPr>
            <p:cNvPr id="64533" name="Rectangle 51"/>
            <p:cNvSpPr>
              <a:spLocks noChangeArrowheads="1"/>
            </p:cNvSpPr>
            <p:nvPr/>
          </p:nvSpPr>
          <p:spPr bwMode="auto">
            <a:xfrm>
              <a:off x="2352" y="1248"/>
              <a:ext cx="828" cy="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400" b="1" i="1" dirty="0">
                  <a:solidFill>
                    <a:srgbClr val="042D56"/>
                  </a:solidFill>
                  <a:latin typeface="Avalon" charset="0"/>
                </a:rPr>
                <a:t>PRE RINSING</a:t>
              </a:r>
            </a:p>
          </p:txBody>
        </p:sp>
        <p:sp>
          <p:nvSpPr>
            <p:cNvPr id="64534" name="Text Box 58"/>
            <p:cNvSpPr txBox="1">
              <a:spLocks noChangeArrowheads="1"/>
            </p:cNvSpPr>
            <p:nvPr/>
          </p:nvSpPr>
          <p:spPr bwMode="auto">
            <a:xfrm>
              <a:off x="2736" y="672"/>
              <a:ext cx="766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dirty="0">
                  <a:solidFill>
                    <a:srgbClr val="3366FF"/>
                  </a:solidFill>
                </a:rPr>
                <a:t>Stabilization</a:t>
              </a:r>
            </a:p>
          </p:txBody>
        </p:sp>
        <p:sp>
          <p:nvSpPr>
            <p:cNvPr id="64535" name="Text Box 62"/>
            <p:cNvSpPr txBox="1">
              <a:spLocks noChangeArrowheads="1"/>
            </p:cNvSpPr>
            <p:nvPr/>
          </p:nvSpPr>
          <p:spPr bwMode="auto">
            <a:xfrm>
              <a:off x="3360" y="816"/>
              <a:ext cx="658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dirty="0">
                  <a:solidFill>
                    <a:srgbClr val="042D56"/>
                  </a:solidFill>
                </a:rPr>
                <a:t>Regularity</a:t>
              </a:r>
            </a:p>
          </p:txBody>
        </p:sp>
      </p:grpSp>
      <p:grpSp>
        <p:nvGrpSpPr>
          <p:cNvPr id="7" name="Group 86"/>
          <p:cNvGrpSpPr>
            <a:grpSpLocks/>
          </p:cNvGrpSpPr>
          <p:nvPr/>
        </p:nvGrpSpPr>
        <p:grpSpPr bwMode="auto">
          <a:xfrm>
            <a:off x="2209800" y="5181600"/>
            <a:ext cx="4489450" cy="1479550"/>
            <a:chOff x="1392" y="3120"/>
            <a:chExt cx="2828" cy="932"/>
          </a:xfrm>
        </p:grpSpPr>
        <p:sp>
          <p:nvSpPr>
            <p:cNvPr id="64520" name="Rectangle 67"/>
            <p:cNvSpPr>
              <a:spLocks noChangeArrowheads="1"/>
            </p:cNvSpPr>
            <p:nvPr/>
          </p:nvSpPr>
          <p:spPr bwMode="auto">
            <a:xfrm>
              <a:off x="1392" y="3457"/>
              <a:ext cx="1041" cy="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400" b="1" i="1" dirty="0">
                  <a:solidFill>
                    <a:srgbClr val="042D56"/>
                  </a:solidFill>
                  <a:latin typeface="Avalon" charset="0"/>
                </a:rPr>
                <a:t>Smooth and regular</a:t>
              </a:r>
            </a:p>
          </p:txBody>
        </p:sp>
        <p:sp>
          <p:nvSpPr>
            <p:cNvPr id="64521" name="Rectangle 68"/>
            <p:cNvSpPr>
              <a:spLocks noChangeArrowheads="1"/>
            </p:cNvSpPr>
            <p:nvPr/>
          </p:nvSpPr>
          <p:spPr bwMode="auto">
            <a:xfrm>
              <a:off x="2400" y="3600"/>
              <a:ext cx="867" cy="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400" b="1" i="1" dirty="0">
                  <a:solidFill>
                    <a:srgbClr val="042D56"/>
                  </a:solidFill>
                  <a:latin typeface="Bahamas" charset="0"/>
                </a:rPr>
                <a:t>WETTABILITY</a:t>
              </a:r>
            </a:p>
          </p:txBody>
        </p:sp>
        <p:sp>
          <p:nvSpPr>
            <p:cNvPr id="64522" name="Rectangle 69"/>
            <p:cNvSpPr>
              <a:spLocks noChangeArrowheads="1"/>
            </p:cNvSpPr>
            <p:nvPr/>
          </p:nvSpPr>
          <p:spPr bwMode="auto">
            <a:xfrm>
              <a:off x="2352" y="3120"/>
              <a:ext cx="996" cy="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400" b="1" dirty="0">
                  <a:solidFill>
                    <a:srgbClr val="042D56"/>
                  </a:solidFill>
                  <a:latin typeface="Arial" pitchFamily="34" charset="0"/>
                </a:rPr>
                <a:t>Perfectly formed</a:t>
              </a:r>
            </a:p>
          </p:txBody>
        </p:sp>
        <p:sp>
          <p:nvSpPr>
            <p:cNvPr id="64523" name="Rectangle 70"/>
            <p:cNvSpPr>
              <a:spLocks noChangeArrowheads="1"/>
            </p:cNvSpPr>
            <p:nvPr/>
          </p:nvSpPr>
          <p:spPr bwMode="auto">
            <a:xfrm>
              <a:off x="3312" y="3506"/>
              <a:ext cx="908" cy="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400" b="1" i="1" dirty="0">
                  <a:solidFill>
                    <a:srgbClr val="042D56"/>
                  </a:solidFill>
                  <a:latin typeface="Avalon" charset="0"/>
                </a:rPr>
                <a:t>AIR-TIGHT FIT</a:t>
              </a:r>
            </a:p>
          </p:txBody>
        </p:sp>
        <p:sp>
          <p:nvSpPr>
            <p:cNvPr id="64524" name="Rectangle 71"/>
            <p:cNvSpPr>
              <a:spLocks noChangeArrowheads="1"/>
            </p:cNvSpPr>
            <p:nvPr/>
          </p:nvSpPr>
          <p:spPr bwMode="auto">
            <a:xfrm>
              <a:off x="2352" y="3312"/>
              <a:ext cx="1138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800" dirty="0">
                  <a:latin typeface="Arial" pitchFamily="34" charset="0"/>
                </a:rPr>
                <a:t>TRACEABILITY</a:t>
              </a:r>
            </a:p>
          </p:txBody>
        </p:sp>
        <p:sp>
          <p:nvSpPr>
            <p:cNvPr id="64525" name="Text Box 72"/>
            <p:cNvSpPr txBox="1">
              <a:spLocks noChangeArrowheads="1"/>
            </p:cNvSpPr>
            <p:nvPr/>
          </p:nvSpPr>
          <p:spPr bwMode="auto">
            <a:xfrm>
              <a:off x="2298" y="3840"/>
              <a:ext cx="1014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b="1" dirty="0">
                  <a:solidFill>
                    <a:srgbClr val="3366FF"/>
                  </a:solidFill>
                </a:rPr>
                <a:t>Fine point finish</a:t>
              </a:r>
              <a:endParaRPr lang="en-US" dirty="0">
                <a:solidFill>
                  <a:srgbClr val="3366FF"/>
                </a:solidFill>
              </a:endParaRPr>
            </a:p>
          </p:txBody>
        </p:sp>
        <p:sp>
          <p:nvSpPr>
            <p:cNvPr id="64526" name="Text Box 73"/>
            <p:cNvSpPr txBox="1">
              <a:spLocks noChangeArrowheads="1"/>
            </p:cNvSpPr>
            <p:nvPr/>
          </p:nvSpPr>
          <p:spPr bwMode="auto">
            <a:xfrm>
              <a:off x="1776" y="3676"/>
              <a:ext cx="528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r>
                <a:rPr lang="en-US" dirty="0"/>
                <a:t>Clean</a:t>
              </a:r>
            </a:p>
          </p:txBody>
        </p:sp>
      </p:grpSp>
      <p:pic>
        <p:nvPicPr>
          <p:cNvPr id="58" name="Picture 8" descr="bnrCatID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762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Sources of error</a:t>
            </a:r>
            <a:endParaRPr lang="fr-FR" sz="3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990600" y="1600200"/>
          <a:ext cx="7256462" cy="4826000"/>
        </p:xfrm>
        <a:graphic>
          <a:graphicData uri="http://schemas.openxmlformats.org/presentationml/2006/ole">
            <p:oleObj spid="_x0000_s160770" name="Feuille de calcul" r:id="rId5" imgW="5973840" imgH="3971160" progId="Excel.Sheet.8">
              <p:embed/>
            </p:oleObj>
          </a:graphicData>
        </a:graphic>
      </p:graphicFrame>
      <p:pic>
        <p:nvPicPr>
          <p:cNvPr id="4" name="Picture 8" descr="bnrCatID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1447800" y="5334000"/>
            <a:ext cx="6705600" cy="158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over dir="rd"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0"/>
          <p:cNvSpPr txBox="1">
            <a:spLocks noChangeArrowheads="1"/>
          </p:cNvSpPr>
          <p:nvPr/>
        </p:nvSpPr>
        <p:spPr bwMode="auto">
          <a:xfrm>
            <a:off x="7620000" y="3505200"/>
            <a:ext cx="152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Excess plastic</a:t>
            </a:r>
          </a:p>
        </p:txBody>
      </p:sp>
      <p:sp>
        <p:nvSpPr>
          <p:cNvPr id="65539" name="Text Box 11"/>
          <p:cNvSpPr txBox="1">
            <a:spLocks noChangeArrowheads="1"/>
          </p:cNvSpPr>
          <p:nvPr/>
        </p:nvSpPr>
        <p:spPr bwMode="auto">
          <a:xfrm>
            <a:off x="7543800" y="5334000"/>
            <a:ext cx="14430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Imperfect point aperture</a:t>
            </a:r>
          </a:p>
        </p:txBody>
      </p:sp>
      <p:sp>
        <p:nvSpPr>
          <p:cNvPr id="65540" name="Text Box 8"/>
          <p:cNvSpPr txBox="1">
            <a:spLocks noChangeArrowheads="1"/>
          </p:cNvSpPr>
          <p:nvPr/>
        </p:nvSpPr>
        <p:spPr bwMode="auto">
          <a:xfrm>
            <a:off x="5867400" y="3429000"/>
            <a:ext cx="1752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Rough surface</a:t>
            </a: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3733800" y="6019800"/>
            <a:ext cx="1628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 smtClean="0">
                <a:solidFill>
                  <a:srgbClr val="042D5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endParaRPr lang="en-US" sz="1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5542" name="Rectangle 34"/>
          <p:cNvSpPr>
            <a:spLocks noChangeArrowheads="1"/>
          </p:cNvSpPr>
          <p:nvPr/>
        </p:nvSpPr>
        <p:spPr bwMode="auto">
          <a:xfrm>
            <a:off x="5943600" y="5410200"/>
            <a:ext cx="168507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Rough surface</a:t>
            </a:r>
          </a:p>
        </p:txBody>
      </p:sp>
      <p:pic>
        <p:nvPicPr>
          <p:cNvPr id="65543" name="Picture 49" descr="O:\Customer training\photos\rough surface 2.jp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 b="2373"/>
          <a:stretch>
            <a:fillRect/>
          </a:stretch>
        </p:blipFill>
        <p:spPr bwMode="auto">
          <a:xfrm>
            <a:off x="6248400" y="4038600"/>
            <a:ext cx="965200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4" name="Rectangle 53"/>
          <p:cNvSpPr>
            <a:spLocks noGrp="1" noChangeArrowheads="1"/>
          </p:cNvSpPr>
          <p:nvPr>
            <p:ph type="title"/>
          </p:nvPr>
        </p:nvSpPr>
        <p:spPr>
          <a:xfrm>
            <a:off x="2819400" y="609600"/>
            <a:ext cx="2743200" cy="838200"/>
          </a:xfrm>
          <a:noFill/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Pipette Tips</a:t>
            </a:r>
            <a:endParaRPr lang="fr-FR" sz="3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533400" y="2667000"/>
            <a:ext cx="4648200" cy="3602038"/>
            <a:chOff x="336" y="1440"/>
            <a:chExt cx="2928" cy="2269"/>
          </a:xfrm>
        </p:grpSpPr>
        <p:sp>
          <p:nvSpPr>
            <p:cNvPr id="65554" name="Text Box 21"/>
            <p:cNvSpPr txBox="1">
              <a:spLocks noChangeArrowheads="1"/>
            </p:cNvSpPr>
            <p:nvPr/>
          </p:nvSpPr>
          <p:spPr bwMode="auto">
            <a:xfrm>
              <a:off x="2154" y="1540"/>
              <a:ext cx="111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16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Identification: </a:t>
              </a:r>
            </a:p>
            <a:p>
              <a:pPr algn="l">
                <a:spcBef>
                  <a:spcPct val="0"/>
                </a:spcBef>
              </a:pPr>
              <a:r>
                <a:rPr lang="en-US" sz="16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mold and cavity</a:t>
              </a:r>
            </a:p>
          </p:txBody>
        </p:sp>
        <p:sp>
          <p:nvSpPr>
            <p:cNvPr id="65555" name="Text Box 22"/>
            <p:cNvSpPr txBox="1">
              <a:spLocks noChangeArrowheads="1"/>
            </p:cNvSpPr>
            <p:nvPr/>
          </p:nvSpPr>
          <p:spPr bwMode="auto">
            <a:xfrm>
              <a:off x="2160" y="2241"/>
              <a:ext cx="87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16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Level marks</a:t>
              </a:r>
            </a:p>
          </p:txBody>
        </p:sp>
        <p:sp>
          <p:nvSpPr>
            <p:cNvPr id="65556" name="Text Box 24"/>
            <p:cNvSpPr txBox="1">
              <a:spLocks noChangeArrowheads="1"/>
            </p:cNvSpPr>
            <p:nvPr/>
          </p:nvSpPr>
          <p:spPr bwMode="auto">
            <a:xfrm>
              <a:off x="576" y="1569"/>
              <a:ext cx="94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6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Sealing ring for airtight fit</a:t>
              </a:r>
            </a:p>
          </p:txBody>
        </p:sp>
        <p:sp>
          <p:nvSpPr>
            <p:cNvPr id="65557" name="Text Box 25"/>
            <p:cNvSpPr txBox="1">
              <a:spLocks noChangeArrowheads="1"/>
            </p:cNvSpPr>
            <p:nvPr/>
          </p:nvSpPr>
          <p:spPr bwMode="auto">
            <a:xfrm>
              <a:off x="649" y="2154"/>
              <a:ext cx="88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US" sz="16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Translucent,</a:t>
              </a:r>
            </a:p>
            <a:p>
              <a:pPr algn="r">
                <a:spcBef>
                  <a:spcPct val="0"/>
                </a:spcBef>
              </a:pPr>
              <a:r>
                <a:rPr lang="en-US" sz="16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 no dyes</a:t>
              </a:r>
            </a:p>
          </p:txBody>
        </p:sp>
        <p:sp>
          <p:nvSpPr>
            <p:cNvPr id="65558" name="Text Box 26"/>
            <p:cNvSpPr txBox="1">
              <a:spLocks noChangeArrowheads="1"/>
            </p:cNvSpPr>
            <p:nvPr/>
          </p:nvSpPr>
          <p:spPr bwMode="auto">
            <a:xfrm>
              <a:off x="336" y="2605"/>
              <a:ext cx="120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6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Fully </a:t>
              </a:r>
              <a:r>
                <a:rPr lang="en-US" sz="1600" dirty="0" err="1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autoclavable</a:t>
              </a:r>
              <a:r>
                <a:rPr lang="en-US" sz="16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, even the filter</a:t>
              </a:r>
            </a:p>
          </p:txBody>
        </p:sp>
        <p:sp>
          <p:nvSpPr>
            <p:cNvPr id="65559" name="Text Box 27"/>
            <p:cNvSpPr txBox="1">
              <a:spLocks noChangeArrowheads="1"/>
            </p:cNvSpPr>
            <p:nvPr/>
          </p:nvSpPr>
          <p:spPr bwMode="auto">
            <a:xfrm>
              <a:off x="480" y="3219"/>
              <a:ext cx="103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6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Fine point</a:t>
              </a:r>
            </a:p>
            <a:p>
              <a:pPr algn="r">
                <a:spcBef>
                  <a:spcPct val="0"/>
                </a:spcBef>
              </a:pPr>
              <a:r>
                <a:rPr lang="en-US" sz="1600" dirty="0">
                  <a:solidFill>
                    <a:srgbClr val="042D56"/>
                  </a:solidFill>
                  <a:latin typeface="Arial" pitchFamily="34" charset="0"/>
                  <a:cs typeface="Arial" pitchFamily="34" charset="0"/>
                </a:rPr>
                <a:t>and flexibility</a:t>
              </a:r>
            </a:p>
          </p:txBody>
        </p:sp>
        <p:pic>
          <p:nvPicPr>
            <p:cNvPr id="65560" name="Picture 55" descr="C:\Mes jobs\_En cours\Powerpoint_sav\D200BF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43" y="1440"/>
              <a:ext cx="515" cy="2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61" name="Line 56"/>
            <p:cNvSpPr>
              <a:spLocks noChangeShapeType="1"/>
            </p:cNvSpPr>
            <p:nvPr/>
          </p:nvSpPr>
          <p:spPr bwMode="auto">
            <a:xfrm flipV="1">
              <a:off x="1510" y="3297"/>
              <a:ext cx="292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2" name="Line 57"/>
            <p:cNvSpPr>
              <a:spLocks noChangeShapeType="1"/>
            </p:cNvSpPr>
            <p:nvPr/>
          </p:nvSpPr>
          <p:spPr bwMode="auto">
            <a:xfrm>
              <a:off x="1520" y="2769"/>
              <a:ext cx="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3" name="Line 58"/>
            <p:cNvSpPr>
              <a:spLocks noChangeShapeType="1"/>
            </p:cNvSpPr>
            <p:nvPr/>
          </p:nvSpPr>
          <p:spPr bwMode="auto">
            <a:xfrm flipV="1">
              <a:off x="1537" y="2241"/>
              <a:ext cx="239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4" name="Line 60"/>
            <p:cNvSpPr>
              <a:spLocks noChangeShapeType="1"/>
            </p:cNvSpPr>
            <p:nvPr/>
          </p:nvSpPr>
          <p:spPr bwMode="auto">
            <a:xfrm flipH="1">
              <a:off x="1872" y="1713"/>
              <a:ext cx="2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5" name="Line 61"/>
            <p:cNvSpPr>
              <a:spLocks noChangeShapeType="1"/>
            </p:cNvSpPr>
            <p:nvPr/>
          </p:nvSpPr>
          <p:spPr bwMode="auto">
            <a:xfrm rot="663680" flipV="1">
              <a:off x="1510" y="1617"/>
              <a:ext cx="17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6" name="Line 62"/>
            <p:cNvSpPr>
              <a:spLocks noChangeShapeType="1"/>
            </p:cNvSpPr>
            <p:nvPr/>
          </p:nvSpPr>
          <p:spPr bwMode="auto">
            <a:xfrm rot="-1048748">
              <a:off x="1510" y="1710"/>
              <a:ext cx="218" cy="1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7" name="Line 64"/>
            <p:cNvSpPr>
              <a:spLocks noChangeShapeType="1"/>
            </p:cNvSpPr>
            <p:nvPr/>
          </p:nvSpPr>
          <p:spPr bwMode="auto">
            <a:xfrm flipH="1" flipV="1">
              <a:off x="1872" y="2337"/>
              <a:ext cx="288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5546" name="Rectangle 66"/>
          <p:cNvSpPr>
            <a:spLocks noChangeArrowheads="1"/>
          </p:cNvSpPr>
          <p:nvPr/>
        </p:nvSpPr>
        <p:spPr bwMode="auto">
          <a:xfrm>
            <a:off x="7239000" y="1676400"/>
            <a:ext cx="52705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srgbClr val="FF3300"/>
                </a:solidFill>
                <a:latin typeface="Wingdings" pitchFamily="2" charset="2"/>
              </a:rPr>
              <a:t>L</a:t>
            </a:r>
          </a:p>
        </p:txBody>
      </p:sp>
      <p:sp>
        <p:nvSpPr>
          <p:cNvPr id="65547" name="Rectangle 67"/>
          <p:cNvSpPr>
            <a:spLocks noChangeArrowheads="1"/>
          </p:cNvSpPr>
          <p:nvPr/>
        </p:nvSpPr>
        <p:spPr bwMode="auto">
          <a:xfrm>
            <a:off x="3124200" y="5943600"/>
            <a:ext cx="258115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003366"/>
                </a:solidFill>
                <a:latin typeface="Wingdings" pitchFamily="2" charset="2"/>
              </a:rPr>
              <a:t>J</a:t>
            </a:r>
            <a:r>
              <a:rPr lang="en-US" sz="2400" b="1" dirty="0" smtClean="0">
                <a:solidFill>
                  <a:srgbClr val="042D5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Perfect point</a:t>
            </a:r>
            <a:r>
              <a:rPr lang="fr-FR" sz="2400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fr-FR" sz="3200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460" name="Text Box 68"/>
          <p:cNvSpPr txBox="1">
            <a:spLocks noChangeArrowheads="1"/>
          </p:cNvSpPr>
          <p:nvPr/>
        </p:nvSpPr>
        <p:spPr bwMode="auto">
          <a:xfrm>
            <a:off x="6172200" y="1295400"/>
            <a:ext cx="2532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Non Gilson Tips</a:t>
            </a:r>
          </a:p>
        </p:txBody>
      </p:sp>
      <p:sp>
        <p:nvSpPr>
          <p:cNvPr id="59461" name="Text Box 69"/>
          <p:cNvSpPr txBox="1">
            <a:spLocks noChangeArrowheads="1"/>
          </p:cNvSpPr>
          <p:nvPr/>
        </p:nvSpPr>
        <p:spPr bwMode="auto">
          <a:xfrm>
            <a:off x="1143000" y="2209800"/>
            <a:ext cx="345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Gilson Diamond Tips</a:t>
            </a:r>
          </a:p>
        </p:txBody>
      </p:sp>
      <p:pic>
        <p:nvPicPr>
          <p:cNvPr id="59463" name="Picture 71" descr="C:\Mes jobs\_En cours\Powerpoint_sav\CONEOK.gif"/>
          <p:cNvPicPr>
            <a:picLocks noChangeAspect="1" noChangeArrowheads="1"/>
          </p:cNvPicPr>
          <p:nvPr/>
        </p:nvPicPr>
        <p:blipFill>
          <a:blip r:embed="rId6" cstate="print"/>
          <a:srcRect t="10724"/>
          <a:stretch>
            <a:fillRect/>
          </a:stretch>
        </p:blipFill>
        <p:spPr bwMode="auto">
          <a:xfrm>
            <a:off x="3733800" y="4267200"/>
            <a:ext cx="1255713" cy="1625600"/>
          </a:xfrm>
          <a:prstGeom prst="rect">
            <a:avLst/>
          </a:prstGeom>
          <a:noFill/>
          <a:effectLst>
            <a:outerShdw dist="71842" dir="2700000" algn="ctr" rotWithShape="0">
              <a:srgbClr val="003366"/>
            </a:outerShdw>
          </a:effectLst>
        </p:spPr>
      </p:pic>
      <p:pic>
        <p:nvPicPr>
          <p:cNvPr id="65551" name="Picture 72" descr="C:\Mes jobs\_En cours\Powerpoint_sav\CONE1_bad.gif"/>
          <p:cNvPicPr>
            <a:picLocks noChangeAspect="1" noChangeArrowheads="1"/>
          </p:cNvPicPr>
          <p:nvPr/>
        </p:nvPicPr>
        <p:blipFill>
          <a:blip r:embed="rId7" cstate="print"/>
          <a:srcRect t="12177" b="7150"/>
          <a:stretch>
            <a:fillRect/>
          </a:stretch>
        </p:blipFill>
        <p:spPr bwMode="auto">
          <a:xfrm>
            <a:off x="7772400" y="3962400"/>
            <a:ext cx="1008062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2" name="Picture 73" descr="C:\Mes jobs\_En cours\Powerpoint_sav\CONE2_bad.gif"/>
          <p:cNvPicPr>
            <a:picLocks noChangeAspect="1" noChangeArrowheads="1"/>
          </p:cNvPicPr>
          <p:nvPr/>
        </p:nvPicPr>
        <p:blipFill>
          <a:blip r:embed="rId8" cstate="print"/>
          <a:srcRect t="6189" b="17116"/>
          <a:stretch>
            <a:fillRect/>
          </a:stretch>
        </p:blipFill>
        <p:spPr bwMode="auto">
          <a:xfrm>
            <a:off x="6172200" y="2057400"/>
            <a:ext cx="1008062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3" name="Picture 74" descr="C:\Mes jobs\_En cours\Powerpoint_sav\CONE3_bad.gif"/>
          <p:cNvPicPr>
            <a:picLocks noChangeAspect="1" noChangeArrowheads="1"/>
          </p:cNvPicPr>
          <p:nvPr/>
        </p:nvPicPr>
        <p:blipFill>
          <a:blip r:embed="rId9" cstate="print"/>
          <a:srcRect b="12231"/>
          <a:stretch>
            <a:fillRect/>
          </a:stretch>
        </p:blipFill>
        <p:spPr bwMode="auto">
          <a:xfrm>
            <a:off x="7772400" y="1981200"/>
            <a:ext cx="1008062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 descr="bnrCatID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4" grpId="0"/>
      <p:bldP spid="65547" grpId="0"/>
      <p:bldP spid="5946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2133600"/>
            <a:ext cx="5486400" cy="685800"/>
          </a:xfrm>
          <a:noFill/>
          <a:ln/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calibration method</a:t>
            </a:r>
            <a:endParaRPr lang="en-US" sz="4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8622" name="Picture 14" descr="bnrCatID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rcRect l="53517" t="34524" r="20310" b="17365"/>
          <a:stretch>
            <a:fillRect/>
          </a:stretch>
        </p:blipFill>
        <p:spPr bwMode="auto">
          <a:xfrm>
            <a:off x="381000" y="1066800"/>
            <a:ext cx="2057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2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3200400"/>
            <a:ext cx="4560125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rd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22" name="Picture 14" descr="bnrCatID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4495800" y="2971800"/>
            <a:ext cx="441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Test Volume: minimum and  Maximum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4572000" y="3962400"/>
            <a:ext cx="434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Test Volume: minimum </a:t>
            </a:r>
            <a:r>
              <a:rPr lang="th-TH" sz="2400" dirty="0" smtClean="0">
                <a:latin typeface="Arial" pitchFamily="34" charset="0"/>
              </a:rPr>
              <a:t>Medium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and  Maximum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4" cstate="print"/>
          <a:srcRect r="10638"/>
          <a:stretch>
            <a:fillRect/>
          </a:stretch>
        </p:blipFill>
        <p:spPr bwMode="auto">
          <a:xfrm>
            <a:off x="0" y="3621885"/>
            <a:ext cx="4343400" cy="3236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2209800" y="609600"/>
            <a:ext cx="5715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0" y="8382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Harikul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Calibration Laboratory</a:t>
            </a:r>
          </a:p>
        </p:txBody>
      </p:sp>
      <p:pic>
        <p:nvPicPr>
          <p:cNvPr id="8" name="Picture 7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rcRect l="53517" t="34524" r="20310" b="17365"/>
          <a:stretch>
            <a:fillRect/>
          </a:stretch>
        </p:blipFill>
        <p:spPr bwMode="auto">
          <a:xfrm>
            <a:off x="0" y="381000"/>
            <a:ext cx="1600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886200" y="1981200"/>
            <a:ext cx="43434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Gravimetry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method</a:t>
            </a:r>
            <a:endParaRPr lang="th-TH" sz="3500" b="1" dirty="0">
              <a:latin typeface="Arial" pitchFamily="34" charset="0"/>
            </a:endParaRPr>
          </a:p>
        </p:txBody>
      </p:sp>
    </p:spTree>
  </p:cSld>
  <p:clrMapOvr>
    <a:masterClrMapping/>
  </p:clrMapOvr>
  <p:transition>
    <p:cover dir="rd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990600"/>
            <a:ext cx="7467600" cy="674688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Equipment : Balances requirement</a:t>
            </a:r>
            <a:endParaRPr lang="fr-FR" sz="3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8" descr="bnrCatID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95400" y="2362200"/>
          <a:ext cx="6781800" cy="3733801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{2D5ABB26-0587-4C30-8999-92F81FD0307C}</a:tableStyleId>
              </a:tblPr>
              <a:tblGrid>
                <a:gridCol w="2902290"/>
                <a:gridCol w="1993339"/>
                <a:gridCol w="1886171"/>
              </a:tblGrid>
              <a:tr h="856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Volume (</a:t>
                      </a:r>
                      <a:r>
                        <a:rPr lang="en-US" sz="2400" b="1" dirty="0" err="1" smtClean="0">
                          <a:latin typeface="Arial" pitchFamily="34" charset="0"/>
                          <a:cs typeface="Arial" pitchFamily="34" charset="0"/>
                        </a:rPr>
                        <a:t>ul</a:t>
                      </a:r>
                      <a:r>
                        <a:rPr lang="en-US" sz="2400" b="1" dirty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HARIKUL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rial" pitchFamily="34" charset="0"/>
                          <a:cs typeface="Arial" pitchFamily="34" charset="0"/>
                        </a:rPr>
                        <a:t>ISO 8655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42827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0.1 </a:t>
                      </a:r>
                      <a:r>
                        <a:rPr lang="en-US" sz="2000" b="1" dirty="0" err="1">
                          <a:latin typeface="Arial" pitchFamily="34" charset="0"/>
                          <a:cs typeface="Arial" pitchFamily="34" charset="0"/>
                        </a:rPr>
                        <a:t>ul.≤V</a:t>
                      </a: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</a:t>
                      </a: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r>
                        <a:rPr lang="en-US" sz="2000" b="1" dirty="0" err="1">
                          <a:latin typeface="Arial" pitchFamily="34" charset="0"/>
                          <a:cs typeface="Arial" pitchFamily="34" charset="0"/>
                        </a:rPr>
                        <a:t>ul</a:t>
                      </a: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28725" algn="l"/>
                        </a:tabLst>
                      </a:pP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0.0001 mg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00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r>
                        <a:rPr lang="en-US" sz="2000" b="1" dirty="0" err="1">
                          <a:latin typeface="Arial" pitchFamily="34" charset="0"/>
                          <a:cs typeface="Arial" pitchFamily="34" charset="0"/>
                        </a:rPr>
                        <a:t>ul</a:t>
                      </a: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 ≤V≤10 </a:t>
                      </a:r>
                      <a:r>
                        <a:rPr lang="en-US" sz="2000" b="1" dirty="0" err="1">
                          <a:latin typeface="Arial" pitchFamily="34" charset="0"/>
                          <a:cs typeface="Arial" pitchFamily="34" charset="0"/>
                        </a:rPr>
                        <a:t>ul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0.0001 mg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0.001 mg.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21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10 </a:t>
                      </a:r>
                      <a:r>
                        <a:rPr lang="en-US" sz="2000" b="1" dirty="0" err="1">
                          <a:latin typeface="Arial" pitchFamily="34" charset="0"/>
                          <a:cs typeface="Arial" pitchFamily="34" charset="0"/>
                        </a:rPr>
                        <a:t>ul</a:t>
                      </a: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</a:t>
                      </a: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V≤20 </a:t>
                      </a:r>
                      <a:r>
                        <a:rPr lang="en-US" sz="2000" b="1" dirty="0" err="1">
                          <a:latin typeface="Arial" pitchFamily="34" charset="0"/>
                          <a:cs typeface="Arial" pitchFamily="34" charset="0"/>
                        </a:rPr>
                        <a:t>ul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0.0001 mg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0.01 mg.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00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lang="en-US" sz="2000" b="1" dirty="0" err="1">
                          <a:latin typeface="Arial" pitchFamily="34" charset="0"/>
                          <a:cs typeface="Arial" pitchFamily="34" charset="0"/>
                        </a:rPr>
                        <a:t>ul</a:t>
                      </a: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</a:t>
                      </a: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V≤ 100 </a:t>
                      </a:r>
                      <a:r>
                        <a:rPr lang="en-US" sz="2000" b="1" dirty="0" err="1">
                          <a:latin typeface="Arial" pitchFamily="34" charset="0"/>
                          <a:cs typeface="Arial" pitchFamily="34" charset="0"/>
                        </a:rPr>
                        <a:t>ul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0.001 mg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0.01 mg.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21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100 </a:t>
                      </a:r>
                      <a:r>
                        <a:rPr lang="en-US" sz="2000" b="1" dirty="0" err="1">
                          <a:latin typeface="Arial" pitchFamily="34" charset="0"/>
                          <a:cs typeface="Arial" pitchFamily="34" charset="0"/>
                        </a:rPr>
                        <a:t>ul</a:t>
                      </a: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</a:t>
                      </a: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V≤ 1000 </a:t>
                      </a:r>
                      <a:r>
                        <a:rPr lang="en-US" sz="2000" b="1" dirty="0" err="1">
                          <a:latin typeface="Arial" pitchFamily="34" charset="0"/>
                          <a:cs typeface="Arial" pitchFamily="34" charset="0"/>
                        </a:rPr>
                        <a:t>ul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0.01 mg.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0.1 mg.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27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1 ml </a:t>
                      </a: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</a:t>
                      </a: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V≤ 10 ml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0.01 mg.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0.1 mg.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27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10 ml </a:t>
                      </a: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</a:t>
                      </a: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V≤ 200 ml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0.01 mg.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1 mg.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4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rcRect l="53517" t="34524" r="20310" b="17365"/>
          <a:stretch>
            <a:fillRect/>
          </a:stretch>
        </p:blipFill>
        <p:spPr bwMode="auto">
          <a:xfrm>
            <a:off x="0" y="381000"/>
            <a:ext cx="1600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1066800"/>
            <a:ext cx="76962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Environmental factors to be respected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7391400" y="4648200"/>
            <a:ext cx="1295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101kPa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101kPa</a:t>
            </a:r>
          </a:p>
          <a:p>
            <a:pPr algn="ctr"/>
            <a:endParaRPr lang="en-US" b="1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71" name="Text Box 7"/>
          <p:cNvSpPr txBox="1">
            <a:spLocks noChangeAspect="1" noChangeArrowheads="1"/>
          </p:cNvSpPr>
          <p:nvPr/>
        </p:nvSpPr>
        <p:spPr bwMode="auto">
          <a:xfrm>
            <a:off x="3124200" y="4648200"/>
            <a:ext cx="1752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22.5 </a:t>
            </a:r>
            <a:r>
              <a:rPr lang="en-US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±</a:t>
            </a:r>
            <a:r>
              <a:rPr lang="en-US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7.5°C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20.0 </a:t>
            </a:r>
            <a:r>
              <a:rPr lang="th-TH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th-TH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2°C</a:t>
            </a:r>
            <a:r>
              <a:rPr lang="th-TH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5181600" y="4648200"/>
            <a:ext cx="1981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Above </a:t>
            </a:r>
            <a:r>
              <a:rPr lang="en-US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50</a:t>
            </a:r>
            <a:r>
              <a:rPr lang="en-US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%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40% to 60%</a:t>
            </a:r>
          </a:p>
          <a:p>
            <a:pPr algn="ctr"/>
            <a:endParaRPr lang="en-US" b="1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152400" y="5486400"/>
            <a:ext cx="4343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fr-FR" sz="600" b="1" i="1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fr-FR" sz="2000" b="1" i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ISO 8655</a:t>
            </a:r>
            <a:endParaRPr lang="en-US" sz="2000" b="1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Harikul</a:t>
            </a:r>
            <a:r>
              <a:rPr lang="en-US" sz="2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Calibration Laboratory</a:t>
            </a: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971800" y="2133600"/>
            <a:ext cx="1684337" cy="2284412"/>
            <a:chOff x="1632" y="1200"/>
            <a:chExt cx="1061" cy="1439"/>
          </a:xfrm>
        </p:grpSpPr>
        <p:sp>
          <p:nvSpPr>
            <p:cNvPr id="11772" name="Rectangle 13"/>
            <p:cNvSpPr>
              <a:spLocks noChangeArrowheads="1"/>
            </p:cNvSpPr>
            <p:nvPr/>
          </p:nvSpPr>
          <p:spPr bwMode="auto">
            <a:xfrm>
              <a:off x="1632" y="1200"/>
              <a:ext cx="1061" cy="1439"/>
            </a:xfrm>
            <a:prstGeom prst="rect">
              <a:avLst/>
            </a:prstGeom>
            <a:gradFill rotWithShape="0">
              <a:gsLst>
                <a:gs pos="0">
                  <a:srgbClr val="36508E"/>
                </a:gs>
                <a:gs pos="50000">
                  <a:srgbClr val="618FFD"/>
                </a:gs>
                <a:gs pos="100000">
                  <a:srgbClr val="36508E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1920" y="1488"/>
              <a:ext cx="517" cy="900"/>
              <a:chOff x="1920" y="1488"/>
              <a:chExt cx="517" cy="900"/>
            </a:xfrm>
          </p:grpSpPr>
          <p:sp>
            <p:nvSpPr>
              <p:cNvPr id="11774" name="Line 15"/>
              <p:cNvSpPr>
                <a:spLocks noChangeShapeType="1"/>
              </p:cNvSpPr>
              <p:nvPr/>
            </p:nvSpPr>
            <p:spPr bwMode="auto">
              <a:xfrm>
                <a:off x="2352" y="1824"/>
                <a:ext cx="1" cy="132"/>
              </a:xfrm>
              <a:prstGeom prst="line">
                <a:avLst/>
              </a:prstGeom>
              <a:noFill/>
              <a:ln w="12700">
                <a:solidFill>
                  <a:srgbClr val="3399FF"/>
                </a:solidFill>
                <a:round/>
                <a:headEnd type="oval" w="sm" len="sm"/>
                <a:tailEnd type="oval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75" name="Rectangle 16"/>
              <p:cNvSpPr>
                <a:spLocks noChangeArrowheads="1"/>
              </p:cNvSpPr>
              <p:nvPr/>
            </p:nvSpPr>
            <p:spPr bwMode="auto">
              <a:xfrm>
                <a:off x="1920" y="1488"/>
                <a:ext cx="514" cy="900"/>
              </a:xfrm>
              <a:prstGeom prst="rect">
                <a:avLst/>
              </a:prstGeom>
              <a:gradFill rotWithShape="0">
                <a:gsLst>
                  <a:gs pos="0">
                    <a:srgbClr val="B0B181"/>
                  </a:gs>
                  <a:gs pos="50000">
                    <a:srgbClr val="FCFEB9"/>
                  </a:gs>
                  <a:gs pos="100000">
                    <a:srgbClr val="B0B181"/>
                  </a:gs>
                </a:gsLst>
                <a:lin ang="0" scaled="1"/>
              </a:gra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76" name="Line 17"/>
              <p:cNvSpPr>
                <a:spLocks noChangeShapeType="1"/>
              </p:cNvSpPr>
              <p:nvPr/>
            </p:nvSpPr>
            <p:spPr bwMode="auto">
              <a:xfrm>
                <a:off x="1994" y="1604"/>
                <a:ext cx="193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77" name="Line 18"/>
              <p:cNvSpPr>
                <a:spLocks noChangeShapeType="1"/>
              </p:cNvSpPr>
              <p:nvPr/>
            </p:nvSpPr>
            <p:spPr bwMode="auto">
              <a:xfrm>
                <a:off x="1991" y="2073"/>
                <a:ext cx="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78" name="Line 19"/>
              <p:cNvSpPr>
                <a:spLocks noChangeShapeType="1"/>
              </p:cNvSpPr>
              <p:nvPr/>
            </p:nvSpPr>
            <p:spPr bwMode="auto">
              <a:xfrm>
                <a:off x="1991" y="1761"/>
                <a:ext cx="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79" name="Line 20"/>
              <p:cNvSpPr>
                <a:spLocks noChangeShapeType="1"/>
              </p:cNvSpPr>
              <p:nvPr/>
            </p:nvSpPr>
            <p:spPr bwMode="auto">
              <a:xfrm>
                <a:off x="1991" y="2229"/>
                <a:ext cx="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80" name="Line 21"/>
              <p:cNvSpPr>
                <a:spLocks noChangeShapeType="1"/>
              </p:cNvSpPr>
              <p:nvPr/>
            </p:nvSpPr>
            <p:spPr bwMode="auto">
              <a:xfrm>
                <a:off x="1991" y="1917"/>
                <a:ext cx="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81" name="Line 22"/>
              <p:cNvSpPr>
                <a:spLocks noChangeShapeType="1"/>
              </p:cNvSpPr>
              <p:nvPr/>
            </p:nvSpPr>
            <p:spPr bwMode="auto">
              <a:xfrm>
                <a:off x="1991" y="2346"/>
                <a:ext cx="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82" name="Line 23"/>
              <p:cNvSpPr>
                <a:spLocks noChangeShapeType="1"/>
              </p:cNvSpPr>
              <p:nvPr/>
            </p:nvSpPr>
            <p:spPr bwMode="auto">
              <a:xfrm>
                <a:off x="1991" y="1643"/>
                <a:ext cx="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83" name="Line 24"/>
              <p:cNvSpPr>
                <a:spLocks noChangeShapeType="1"/>
              </p:cNvSpPr>
              <p:nvPr/>
            </p:nvSpPr>
            <p:spPr bwMode="auto">
              <a:xfrm>
                <a:off x="1991" y="2112"/>
                <a:ext cx="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84" name="Line 25"/>
              <p:cNvSpPr>
                <a:spLocks noChangeShapeType="1"/>
              </p:cNvSpPr>
              <p:nvPr/>
            </p:nvSpPr>
            <p:spPr bwMode="auto">
              <a:xfrm>
                <a:off x="1994" y="1799"/>
                <a:ext cx="193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85" name="Line 26"/>
              <p:cNvSpPr>
                <a:spLocks noChangeShapeType="1"/>
              </p:cNvSpPr>
              <p:nvPr/>
            </p:nvSpPr>
            <p:spPr bwMode="auto">
              <a:xfrm>
                <a:off x="1991" y="2269"/>
                <a:ext cx="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86" name="Line 27"/>
              <p:cNvSpPr>
                <a:spLocks noChangeShapeType="1"/>
              </p:cNvSpPr>
              <p:nvPr/>
            </p:nvSpPr>
            <p:spPr bwMode="auto">
              <a:xfrm>
                <a:off x="1991" y="1956"/>
                <a:ext cx="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87" name="Line 28"/>
              <p:cNvSpPr>
                <a:spLocks noChangeShapeType="1"/>
              </p:cNvSpPr>
              <p:nvPr/>
            </p:nvSpPr>
            <p:spPr bwMode="auto">
              <a:xfrm>
                <a:off x="1991" y="1682"/>
                <a:ext cx="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88" name="Line 29"/>
              <p:cNvSpPr>
                <a:spLocks noChangeShapeType="1"/>
              </p:cNvSpPr>
              <p:nvPr/>
            </p:nvSpPr>
            <p:spPr bwMode="auto">
              <a:xfrm>
                <a:off x="1991" y="2151"/>
                <a:ext cx="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89" name="Line 30"/>
              <p:cNvSpPr>
                <a:spLocks noChangeShapeType="1"/>
              </p:cNvSpPr>
              <p:nvPr/>
            </p:nvSpPr>
            <p:spPr bwMode="auto">
              <a:xfrm>
                <a:off x="1991" y="1838"/>
                <a:ext cx="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90" name="Line 31"/>
              <p:cNvSpPr>
                <a:spLocks noChangeShapeType="1"/>
              </p:cNvSpPr>
              <p:nvPr/>
            </p:nvSpPr>
            <p:spPr bwMode="auto">
              <a:xfrm>
                <a:off x="1991" y="2307"/>
                <a:ext cx="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91" name="Line 32"/>
              <p:cNvSpPr>
                <a:spLocks noChangeShapeType="1"/>
              </p:cNvSpPr>
              <p:nvPr/>
            </p:nvSpPr>
            <p:spPr bwMode="auto">
              <a:xfrm>
                <a:off x="1994" y="1995"/>
                <a:ext cx="193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92" name="Line 33"/>
              <p:cNvSpPr>
                <a:spLocks noChangeShapeType="1"/>
              </p:cNvSpPr>
              <p:nvPr/>
            </p:nvSpPr>
            <p:spPr bwMode="auto">
              <a:xfrm>
                <a:off x="1991" y="1722"/>
                <a:ext cx="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93" name="Line 34"/>
              <p:cNvSpPr>
                <a:spLocks noChangeShapeType="1"/>
              </p:cNvSpPr>
              <p:nvPr/>
            </p:nvSpPr>
            <p:spPr bwMode="auto">
              <a:xfrm>
                <a:off x="1994" y="2190"/>
                <a:ext cx="193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94" name="Line 35"/>
              <p:cNvSpPr>
                <a:spLocks noChangeShapeType="1"/>
              </p:cNvSpPr>
              <p:nvPr/>
            </p:nvSpPr>
            <p:spPr bwMode="auto">
              <a:xfrm>
                <a:off x="1991" y="1878"/>
                <a:ext cx="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95" name="Line 36"/>
              <p:cNvSpPr>
                <a:spLocks noChangeShapeType="1"/>
              </p:cNvSpPr>
              <p:nvPr/>
            </p:nvSpPr>
            <p:spPr bwMode="auto">
              <a:xfrm>
                <a:off x="1991" y="2034"/>
                <a:ext cx="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96" name="Line 37"/>
              <p:cNvSpPr>
                <a:spLocks noChangeShapeType="1"/>
              </p:cNvSpPr>
              <p:nvPr/>
            </p:nvSpPr>
            <p:spPr bwMode="auto">
              <a:xfrm>
                <a:off x="1991" y="1566"/>
                <a:ext cx="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97" name="Rectangle 38"/>
              <p:cNvSpPr>
                <a:spLocks noChangeArrowheads="1"/>
              </p:cNvSpPr>
              <p:nvPr/>
            </p:nvSpPr>
            <p:spPr bwMode="auto">
              <a:xfrm>
                <a:off x="2167" y="1743"/>
                <a:ext cx="241" cy="1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101600" tIns="50800" rIns="101600" bIns="50800">
                <a:spAutoFit/>
              </a:bodyPr>
              <a:lstStyle/>
              <a:p>
                <a:pPr algn="l" defTabSz="1006475">
                  <a:spcBef>
                    <a:spcPct val="0"/>
                  </a:spcBef>
                </a:pPr>
                <a:r>
                  <a:rPr lang="fr-FR" sz="1400" b="1" dirty="0">
                    <a:solidFill>
                      <a:schemeClr val="tx1"/>
                    </a:solidFill>
                  </a:rPr>
                  <a:t>23</a:t>
                </a:r>
              </a:p>
            </p:txBody>
          </p:sp>
          <p:sp>
            <p:nvSpPr>
              <p:cNvPr id="11798" name="Rectangle 39"/>
              <p:cNvSpPr>
                <a:spLocks noChangeArrowheads="1"/>
              </p:cNvSpPr>
              <p:nvPr/>
            </p:nvSpPr>
            <p:spPr bwMode="auto">
              <a:xfrm>
                <a:off x="2167" y="1956"/>
                <a:ext cx="270" cy="1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101600" tIns="50800" rIns="101600" bIns="50800">
                <a:spAutoFit/>
              </a:bodyPr>
              <a:lstStyle/>
              <a:p>
                <a:pPr algn="l" defTabSz="1006475">
                  <a:spcBef>
                    <a:spcPct val="0"/>
                  </a:spcBef>
                </a:pPr>
                <a:r>
                  <a:rPr lang="fr-FR" sz="1400" b="1" dirty="0">
                    <a:solidFill>
                      <a:schemeClr val="tx1"/>
                    </a:solidFill>
                  </a:rPr>
                  <a:t>20</a:t>
                </a:r>
                <a:endParaRPr lang="fr-FR" b="1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49365" name="Text Box 533"/>
          <p:cNvSpPr txBox="1">
            <a:spLocks noChangeArrowheads="1"/>
          </p:cNvSpPr>
          <p:nvPr/>
        </p:nvSpPr>
        <p:spPr bwMode="auto">
          <a:xfrm>
            <a:off x="4724400" y="5867400"/>
            <a:ext cx="4191000" cy="707886"/>
          </a:xfrm>
          <a:prstGeom prst="rect">
            <a:avLst/>
          </a:prstGeom>
          <a:noFill/>
          <a:ln w="19050">
            <a:solidFill>
              <a:srgbClr val="336699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000" b="1" dirty="0">
                <a:solidFill>
                  <a:srgbClr val="042D5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Do not forget: </a:t>
            </a:r>
            <a:r>
              <a:rPr lang="en-US" sz="2000" dirty="0">
                <a:solidFill>
                  <a:srgbClr val="042D56"/>
                </a:solidFill>
                <a:latin typeface="Arial" pitchFamily="34" charset="0"/>
                <a:cs typeface="Arial" pitchFamily="34" charset="0"/>
              </a:rPr>
              <a:t>  Conversion factor</a:t>
            </a:r>
          </a:p>
          <a:p>
            <a:pPr algn="l">
              <a:defRPr/>
            </a:pPr>
            <a:r>
              <a:rPr lang="en-US" sz="2000" dirty="0">
                <a:solidFill>
                  <a:srgbClr val="042D56"/>
                </a:solidFill>
                <a:latin typeface="Arial" pitchFamily="34" charset="0"/>
                <a:cs typeface="Arial" pitchFamily="34" charset="0"/>
              </a:rPr>
              <a:t>     		</a:t>
            </a:r>
            <a:r>
              <a:rPr lang="en-US" sz="2000" dirty="0" smtClean="0">
                <a:solidFill>
                  <a:srgbClr val="042D56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2000" dirty="0">
                <a:solidFill>
                  <a:srgbClr val="042D56"/>
                </a:solidFill>
                <a:latin typeface="Arial" pitchFamily="34" charset="0"/>
                <a:cs typeface="Arial" pitchFamily="34" charset="0"/>
              </a:rPr>
              <a:t>Evaporation loss</a:t>
            </a:r>
          </a:p>
        </p:txBody>
      </p:sp>
      <p:pic>
        <p:nvPicPr>
          <p:cNvPr id="536" name="Picture 8" descr="bnrCatID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4953000" y="2133600"/>
          <a:ext cx="1725899" cy="2209800"/>
        </p:xfrm>
        <a:graphic>
          <a:graphicData uri="http://schemas.openxmlformats.org/presentationml/2006/ole">
            <p:oleObj spid="_x0000_s9219" name="Image Photo Editor" r:id="rId5" imgW="2591162" imgH="2933333" progId="">
              <p:embed/>
            </p:oleObj>
          </a:graphicData>
        </a:graphic>
      </p:graphicFrame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7010400" y="2133600"/>
          <a:ext cx="1752600" cy="2219325"/>
        </p:xfrm>
        <a:graphic>
          <a:graphicData uri="http://schemas.openxmlformats.org/presentationml/2006/ole">
            <p:oleObj spid="_x0000_s9221" name="Photo Editor Photo" r:id="rId6" imgW="2523810" imgH="2952381" progId="">
              <p:embed/>
            </p:oleObj>
          </a:graphicData>
        </a:graphic>
      </p:graphicFrame>
      <p:pic>
        <p:nvPicPr>
          <p:cNvPr id="40" name="Picture 39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rcRect l="53517" t="34524" r="20310" b="17365"/>
          <a:stretch>
            <a:fillRect/>
          </a:stretch>
        </p:blipFill>
        <p:spPr bwMode="auto">
          <a:xfrm>
            <a:off x="0" y="0"/>
            <a:ext cx="1600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49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11273" grpId="0"/>
      <p:bldP spid="24936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743200" y="685800"/>
            <a:ext cx="426719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dirty="0" smtClean="0">
                <a:latin typeface="Arial" pitchFamily="34" charset="0"/>
                <a:cs typeface="Arial" pitchFamily="34" charset="0"/>
              </a:rPr>
              <a:t>Operating principles</a:t>
            </a:r>
            <a:endParaRPr lang="th-TH" sz="3600" b="1" dirty="0">
              <a:latin typeface="Arial" pitchFamily="34" charset="0"/>
              <a:cs typeface="JasmineUPC" pitchFamily="18" charset="-34"/>
            </a:endParaRPr>
          </a:p>
        </p:txBody>
      </p:sp>
      <p:sp>
        <p:nvSpPr>
          <p:cNvPr id="7188" name="Rectangle 20"/>
          <p:cNvSpPr>
            <a:spLocks noChangeArrowheads="1"/>
          </p:cNvSpPr>
          <p:nvPr/>
        </p:nvSpPr>
        <p:spPr bwMode="auto">
          <a:xfrm>
            <a:off x="539750" y="6021388"/>
            <a:ext cx="3598863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0F23B9"/>
                </a:solidFill>
                <a:latin typeface="Arial" pitchFamily="34" charset="0"/>
                <a:cs typeface="Arial" pitchFamily="34" charset="0"/>
              </a:rPr>
              <a:t>Air - displacement</a:t>
            </a:r>
          </a:p>
        </p:txBody>
      </p:sp>
      <p:sp>
        <p:nvSpPr>
          <p:cNvPr id="7189" name="Rectangle 21"/>
          <p:cNvSpPr>
            <a:spLocks noChangeArrowheads="1"/>
          </p:cNvSpPr>
          <p:nvPr/>
        </p:nvSpPr>
        <p:spPr bwMode="auto">
          <a:xfrm>
            <a:off x="4500563" y="6021388"/>
            <a:ext cx="42846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Positive - displacement</a:t>
            </a:r>
          </a:p>
        </p:txBody>
      </p:sp>
      <p:pic>
        <p:nvPicPr>
          <p:cNvPr id="18" name="Picture 8" descr="bnrCatID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  <p:pic>
        <p:nvPicPr>
          <p:cNvPr id="10" name="Picture 35" descr="C:\Mes jobs\_En cours\Powerpoint_sav\EM_P_MAN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426826"/>
            <a:ext cx="2006600" cy="4472324"/>
          </a:xfrm>
          <a:prstGeom prst="rect">
            <a:avLst/>
          </a:prstGeom>
          <a:noFill/>
          <a:ln w="9525">
            <a:solidFill>
              <a:srgbClr val="0F23B9"/>
            </a:solidFill>
            <a:miter lim="800000"/>
            <a:headEnd/>
            <a:tailEnd/>
          </a:ln>
        </p:spPr>
      </p:pic>
      <p:pic>
        <p:nvPicPr>
          <p:cNvPr id="11" name="Picture 36" descr="C:\Mes jobs\_En cours\Powerpoint_sav\EM_MICROMAN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1371600"/>
            <a:ext cx="1905000" cy="45847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cover dir="rd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  <p:bldP spid="7188" grpId="0"/>
      <p:bldP spid="718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/>
          <a:srcRect r="8475"/>
          <a:stretch>
            <a:fillRect/>
          </a:stretch>
        </p:blipFill>
        <p:spPr bwMode="auto">
          <a:xfrm>
            <a:off x="609600" y="1524000"/>
            <a:ext cx="4114800" cy="406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5" descr="bnrCatID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  <p:pic>
        <p:nvPicPr>
          <p:cNvPr id="5" name="Picture 1" descr="D:\harikul jawarin 7 กค 54\floating m 0021sans fond.jpg"/>
          <p:cNvPicPr>
            <a:picLocks noChangeAspect="1" noChangeArrowheads="1"/>
          </p:cNvPicPr>
          <p:nvPr/>
        </p:nvPicPr>
        <p:blipFill>
          <a:blip r:embed="rId5" cstate="print"/>
          <a:srcRect l="8475" t="11111" r="15254"/>
          <a:stretch>
            <a:fillRect/>
          </a:stretch>
        </p:blipFill>
        <p:spPr bwMode="auto">
          <a:xfrm>
            <a:off x="4876800" y="1219200"/>
            <a:ext cx="3962400" cy="493098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762000" y="1143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sz="4800" b="1" dirty="0">
                <a:solidFill>
                  <a:srgbClr val="1487FA"/>
                </a:solidFill>
                <a:latin typeface="Arial" pitchFamily="34" charset="0"/>
                <a:cs typeface="Arial" pitchFamily="34" charset="0"/>
              </a:rPr>
              <a:t>Questions / Comments</a:t>
            </a:r>
            <a:endParaRPr lang="th-TH" sz="4800" b="1" dirty="0">
              <a:solidFill>
                <a:srgbClr val="1487FA"/>
              </a:solidFill>
              <a:latin typeface="Arial" pitchFamily="34" charset="0"/>
            </a:endParaRPr>
          </a:p>
        </p:txBody>
      </p:sp>
      <p:sp>
        <p:nvSpPr>
          <p:cNvPr id="71693" name="Text Box 13"/>
          <p:cNvSpPr txBox="1">
            <a:spLocks noChangeArrowheads="1"/>
          </p:cNvSpPr>
          <p:nvPr/>
        </p:nvSpPr>
        <p:spPr bwMode="auto">
          <a:xfrm>
            <a:off x="323850" y="6021388"/>
            <a:ext cx="38877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9900"/>
                </a:solidFill>
              </a:rPr>
              <a:t>Costumer</a:t>
            </a:r>
            <a:r>
              <a:rPr lang="en-US" b="1"/>
              <a:t> </a:t>
            </a:r>
            <a:r>
              <a:rPr lang="en-US" b="1">
                <a:solidFill>
                  <a:srgbClr val="FF9900"/>
                </a:solidFill>
              </a:rPr>
              <a:t>Service</a:t>
            </a:r>
            <a:endParaRPr lang="th-TH" b="1">
              <a:solidFill>
                <a:srgbClr val="FF9900"/>
              </a:solidFill>
            </a:endParaRPr>
          </a:p>
        </p:txBody>
      </p:sp>
      <p:pic>
        <p:nvPicPr>
          <p:cNvPr id="71694" name="Picture 14" descr="bnrCatID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  <p:pic>
        <p:nvPicPr>
          <p:cNvPr id="71695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9620" y="5943600"/>
            <a:ext cx="2192443" cy="658813"/>
          </a:xfrm>
          <a:prstGeom prst="rect">
            <a:avLst/>
          </a:prstGeom>
          <a:noFill/>
        </p:spPr>
      </p:pic>
      <p:pic>
        <p:nvPicPr>
          <p:cNvPr id="71696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85800"/>
            <a:ext cx="258580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8" name="Picture 4" descr="D:\harikul jawarin 7 กค 54\Mix photos HD pour CD\Accessories\UNIVERSAL MULTI STAND+PIPETTE.jpg"/>
          <p:cNvPicPr>
            <a:picLocks noChangeAspect="1" noChangeArrowheads="1"/>
          </p:cNvPicPr>
          <p:nvPr/>
        </p:nvPicPr>
        <p:blipFill>
          <a:blip r:embed="rId6" cstate="print"/>
          <a:srcRect l="14443" t="4878" r="16955" b="9756"/>
          <a:stretch>
            <a:fillRect/>
          </a:stretch>
        </p:blipFill>
        <p:spPr bwMode="auto">
          <a:xfrm>
            <a:off x="1143000" y="2133600"/>
            <a:ext cx="2216331" cy="3854116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7" cstate="print"/>
          <a:srcRect l="53517" t="34524" r="20310" b="17365"/>
          <a:stretch>
            <a:fillRect/>
          </a:stretch>
        </p:blipFill>
        <p:spPr bwMode="auto">
          <a:xfrm>
            <a:off x="3962400" y="2209800"/>
            <a:ext cx="2667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305800" cy="609600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Select the best </a:t>
            </a:r>
            <a:r>
              <a:rPr lang="en-US" sz="3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pipetting</a:t>
            </a:r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system/sample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371600" y="2438400"/>
            <a:ext cx="2971800" cy="3048000"/>
          </a:xfrm>
          <a:solidFill>
            <a:schemeClr val="bg1"/>
          </a:solidFill>
          <a:ln w="38100">
            <a:solidFill>
              <a:srgbClr val="0000FF"/>
            </a:solidFill>
          </a:ln>
          <a:effectLst>
            <a:outerShdw dist="53882" dir="2700000" algn="ctr" rotWithShape="0">
              <a:schemeClr val="hlink"/>
            </a:outerShdw>
          </a:effectLst>
        </p:spPr>
        <p:txBody>
          <a:bodyPr>
            <a:normAutofit/>
          </a:bodyPr>
          <a:lstStyle/>
          <a:p>
            <a:pPr>
              <a:buFontTx/>
              <a:buNone/>
              <a:defRPr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Air-displacement</a:t>
            </a:r>
            <a:endParaRPr lang="en-US" sz="20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4036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181600" y="2438400"/>
            <a:ext cx="3352800" cy="3048000"/>
          </a:xfrm>
          <a:solidFill>
            <a:schemeClr val="bg1"/>
          </a:solidFill>
          <a:ln w="38100">
            <a:solidFill>
              <a:srgbClr val="D4181C"/>
            </a:solidFill>
          </a:ln>
          <a:effectLst>
            <a:outerShdw dist="53882" dir="2700000" algn="ctr" rotWithShape="0">
              <a:srgbClr val="FFB895"/>
            </a:outerShdw>
          </a:effectLst>
        </p:spPr>
        <p:txBody>
          <a:bodyPr>
            <a:normAutofit/>
          </a:bodyPr>
          <a:lstStyle/>
          <a:p>
            <a:pPr>
              <a:buFontTx/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Positive-displacement</a:t>
            </a:r>
            <a:endParaRPr lang="en-US" sz="20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5" name="Picture 20" descr="C:\Mes jobs\_En cours\Powerpoint_sav\GOUTTES [Converti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3429000"/>
            <a:ext cx="798512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21" descr="C:\Mes jobs\_En cours\Powerpoint_sav\RADIOACTIF [Converti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4419600"/>
            <a:ext cx="762000" cy="71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22" descr="C:\Mes jobs\_En cours\Powerpoint_sav\VISQUEUX [Converti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2971800"/>
            <a:ext cx="1501775" cy="1225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23" descr="C:\Mes jobs\_En cours\Powerpoint_sav\CORROSIF [Converti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10200" y="3124200"/>
            <a:ext cx="1111250" cy="1008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25" descr="C:\Mes jobs\_En cours\Powerpoint_sav\ADN [Converti]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7600" y="4495800"/>
            <a:ext cx="2151337" cy="1553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8" descr="bnrCatID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40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40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5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  <p:bldP spid="44035" grpId="0" build="p" animBg="1"/>
      <p:bldP spid="44036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685800" y="533400"/>
            <a:ext cx="77724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5000" b="1" dirty="0">
                <a:latin typeface="Arial" pitchFamily="34" charset="0"/>
                <a:cs typeface="Arial" pitchFamily="34" charset="0"/>
              </a:rPr>
              <a:t>Air-displacement</a:t>
            </a:r>
            <a:endParaRPr lang="th-TH" sz="5000" b="1" dirty="0">
              <a:latin typeface="Arial" pitchFamily="34" charset="0"/>
              <a:cs typeface="JasmineUPC" pitchFamily="18" charset="-34"/>
            </a:endParaRP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3048000" y="5334000"/>
            <a:ext cx="2438399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1001">
            <a:schemeClr val="lt1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Forward Mode</a:t>
            </a:r>
          </a:p>
        </p:txBody>
      </p:sp>
      <p:pic>
        <p:nvPicPr>
          <p:cNvPr id="11275" name="Picture 11" descr="bnrCatID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3048000" y="6019800"/>
            <a:ext cx="2438400" cy="4572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1001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Reverse  Mode</a:t>
            </a:r>
          </a:p>
        </p:txBody>
      </p:sp>
      <p:pic>
        <p:nvPicPr>
          <p:cNvPr id="7" name="Picture 2" descr="http://3.bp.blogspot.com/-oYSD49ZVxag/Tne1L2EUkxI/AAAAAAAAAUI/QkTJ7jPP3qo/s1600/PIPETMAN+L+TOPt.jpg"/>
          <p:cNvPicPr>
            <a:picLocks noChangeAspect="1" noChangeArrowheads="1"/>
          </p:cNvPicPr>
          <p:nvPr/>
        </p:nvPicPr>
        <p:blipFill>
          <a:blip r:embed="rId4" cstate="print"/>
          <a:srcRect l="26454" t="11538" r="23090"/>
          <a:stretch>
            <a:fillRect/>
          </a:stretch>
        </p:blipFill>
        <p:spPr bwMode="auto">
          <a:xfrm>
            <a:off x="3124200" y="2057400"/>
            <a:ext cx="2590800" cy="302990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/>
      <p:bldP spid="11274" grpId="0" animBg="1"/>
      <p:bldP spid="1127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1" name="Text Box 17"/>
          <p:cNvSpPr txBox="1">
            <a:spLocks noChangeArrowheads="1"/>
          </p:cNvSpPr>
          <p:nvPr/>
        </p:nvSpPr>
        <p:spPr bwMode="auto">
          <a:xfrm>
            <a:off x="0" y="2205038"/>
            <a:ext cx="16922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1200">
                <a:solidFill>
                  <a:srgbClr val="0000FF"/>
                </a:solidFill>
                <a:latin typeface="Times New Roman" pitchFamily="18" charset="0"/>
              </a:rPr>
              <a:t>Rest position</a:t>
            </a:r>
          </a:p>
          <a:p>
            <a:pPr eaLnBrk="0" hangingPunct="0">
              <a:lnSpc>
                <a:spcPct val="80000"/>
              </a:lnSpc>
              <a:spcBef>
                <a:spcPct val="100000"/>
              </a:spcBef>
            </a:pPr>
            <a:r>
              <a:rPr lang="en-US" sz="1200">
                <a:solidFill>
                  <a:srgbClr val="0000FF"/>
                </a:solidFill>
                <a:latin typeface="Times New Roman" pitchFamily="18" charset="0"/>
              </a:rPr>
              <a:t>First stop</a:t>
            </a:r>
          </a:p>
          <a:p>
            <a:pPr eaLnBrk="0" hangingPunct="0">
              <a:lnSpc>
                <a:spcPct val="20000"/>
              </a:lnSpc>
              <a:spcBef>
                <a:spcPct val="100000"/>
              </a:spcBef>
            </a:pPr>
            <a:r>
              <a:rPr lang="en-US" sz="1200">
                <a:solidFill>
                  <a:srgbClr val="0000FF"/>
                </a:solidFill>
                <a:latin typeface="Times New Roman" pitchFamily="18" charset="0"/>
              </a:rPr>
              <a:t>Second stop or purge</a:t>
            </a:r>
            <a:endParaRPr lang="en-US" sz="160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6402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1773238"/>
            <a:ext cx="1771650" cy="5084762"/>
          </a:xfrm>
          <a:prstGeom prst="rect">
            <a:avLst/>
          </a:prstGeom>
          <a:noFill/>
        </p:spPr>
      </p:pic>
      <p:pic>
        <p:nvPicPr>
          <p:cNvPr id="16403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75" y="1773238"/>
            <a:ext cx="1800225" cy="4681537"/>
          </a:xfrm>
          <a:prstGeom prst="rect">
            <a:avLst/>
          </a:prstGeom>
          <a:noFill/>
        </p:spPr>
      </p:pic>
      <p:pic>
        <p:nvPicPr>
          <p:cNvPr id="16404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163" y="1700213"/>
            <a:ext cx="1673225" cy="4752975"/>
          </a:xfrm>
          <a:prstGeom prst="rect">
            <a:avLst/>
          </a:prstGeom>
          <a:noFill/>
        </p:spPr>
      </p:pic>
      <p:pic>
        <p:nvPicPr>
          <p:cNvPr id="16405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950" y="1628775"/>
            <a:ext cx="1644650" cy="4895850"/>
          </a:xfrm>
          <a:prstGeom prst="rect">
            <a:avLst/>
          </a:prstGeom>
          <a:noFill/>
        </p:spPr>
      </p:pic>
      <p:pic>
        <p:nvPicPr>
          <p:cNvPr id="16406" name="Picture 22" descr="bnrCatID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  <p:sp>
        <p:nvSpPr>
          <p:cNvPr id="9" name="AutoShape 2"/>
          <p:cNvSpPr txBox="1">
            <a:spLocks noChangeArrowheads="1"/>
          </p:cNvSpPr>
          <p:nvPr/>
        </p:nvSpPr>
        <p:spPr>
          <a:xfrm>
            <a:off x="609600" y="685800"/>
            <a:ext cx="79248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Air-displacement pipettes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forward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pipetting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mode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>
    <p:cover dir="rd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7" dur="5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5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1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6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557338"/>
            <a:ext cx="1693862" cy="5300662"/>
          </a:xfrm>
          <a:prstGeom prst="rect">
            <a:avLst/>
          </a:prstGeom>
          <a:noFill/>
        </p:spPr>
      </p:pic>
      <p:sp>
        <p:nvSpPr>
          <p:cNvPr id="17425" name="Text Box 17"/>
          <p:cNvSpPr txBox="1">
            <a:spLocks noChangeArrowheads="1"/>
          </p:cNvSpPr>
          <p:nvPr/>
        </p:nvSpPr>
        <p:spPr bwMode="auto">
          <a:xfrm>
            <a:off x="0" y="2133600"/>
            <a:ext cx="1763713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1200">
                <a:solidFill>
                  <a:srgbClr val="0000FF"/>
                </a:solidFill>
                <a:latin typeface="Times New Roman" pitchFamily="18" charset="0"/>
              </a:rPr>
              <a:t>Rest position</a:t>
            </a:r>
          </a:p>
          <a:p>
            <a:pPr eaLnBrk="0" hangingPunct="0">
              <a:lnSpc>
                <a:spcPct val="80000"/>
              </a:lnSpc>
              <a:spcBef>
                <a:spcPct val="100000"/>
              </a:spcBef>
            </a:pPr>
            <a:r>
              <a:rPr lang="en-US" sz="1200">
                <a:solidFill>
                  <a:srgbClr val="0000FF"/>
                </a:solidFill>
                <a:latin typeface="Times New Roman" pitchFamily="18" charset="0"/>
              </a:rPr>
              <a:t>First stop</a:t>
            </a:r>
          </a:p>
          <a:p>
            <a:pPr eaLnBrk="0" hangingPunct="0">
              <a:lnSpc>
                <a:spcPct val="20000"/>
              </a:lnSpc>
              <a:spcBef>
                <a:spcPct val="100000"/>
              </a:spcBef>
            </a:pPr>
            <a:r>
              <a:rPr lang="en-US" sz="1200">
                <a:solidFill>
                  <a:srgbClr val="0000FF"/>
                </a:solidFill>
                <a:latin typeface="Times New Roman" pitchFamily="18" charset="0"/>
              </a:rPr>
              <a:t>Second stop or purge</a:t>
            </a:r>
            <a:endParaRPr lang="en-US" sz="160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7427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4438" y="1628775"/>
            <a:ext cx="1603375" cy="4968875"/>
          </a:xfrm>
          <a:prstGeom prst="rect">
            <a:avLst/>
          </a:prstGeom>
          <a:noFill/>
        </p:spPr>
      </p:pic>
      <p:pic>
        <p:nvPicPr>
          <p:cNvPr id="17429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175" y="1557338"/>
            <a:ext cx="1808163" cy="4968875"/>
          </a:xfrm>
          <a:prstGeom prst="rect">
            <a:avLst/>
          </a:prstGeom>
          <a:noFill/>
        </p:spPr>
      </p:pic>
      <p:pic>
        <p:nvPicPr>
          <p:cNvPr id="17430" name="Picture 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557338"/>
            <a:ext cx="1673225" cy="4967287"/>
          </a:xfrm>
          <a:prstGeom prst="rect">
            <a:avLst/>
          </a:prstGeom>
          <a:noFill/>
        </p:spPr>
      </p:pic>
      <p:pic>
        <p:nvPicPr>
          <p:cNvPr id="17431" name="Picture 2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10463" y="1557338"/>
            <a:ext cx="1633537" cy="5040312"/>
          </a:xfrm>
          <a:prstGeom prst="rect">
            <a:avLst/>
          </a:prstGeom>
          <a:noFill/>
        </p:spPr>
      </p:pic>
      <p:pic>
        <p:nvPicPr>
          <p:cNvPr id="17432" name="Picture 24" descr="bnrCatID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  <p:sp>
        <p:nvSpPr>
          <p:cNvPr id="10" name="AutoShape 2"/>
          <p:cNvSpPr txBox="1">
            <a:spLocks noChangeArrowheads="1"/>
          </p:cNvSpPr>
          <p:nvPr/>
        </p:nvSpPr>
        <p:spPr>
          <a:xfrm>
            <a:off x="533400" y="609600"/>
            <a:ext cx="79248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Air-displacement pipettes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reverse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pipetting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mode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>
    <p:cover dir="rd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5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5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7" dur="5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5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7" dur="5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5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611188" y="404813"/>
            <a:ext cx="77724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Positive-displacement</a:t>
            </a:r>
            <a:endParaRPr lang="th-TH" sz="3600" b="1" dirty="0">
              <a:latin typeface="Arial" pitchFamily="34" charset="0"/>
              <a:cs typeface="JasmineUPC" pitchFamily="18" charset="-34"/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5791200" y="5775811"/>
            <a:ext cx="2694969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1001">
            <a:schemeClr val="lt1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Capillary Pistons </a:t>
            </a:r>
            <a:r>
              <a:rPr lang="th-TH" sz="2000" dirty="0">
                <a:solidFill>
                  <a:schemeClr val="tx1"/>
                </a:solidFill>
                <a:latin typeface="Arial" pitchFamily="34" charset="0"/>
              </a:rPr>
              <a:t>(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CP</a:t>
            </a:r>
            <a:r>
              <a:rPr lang="th-TH" sz="2000" dirty="0">
                <a:solidFill>
                  <a:schemeClr val="tx1"/>
                </a:solidFill>
                <a:latin typeface="Arial" pitchFamily="34" charset="0"/>
              </a:rPr>
              <a:t>) </a:t>
            </a:r>
          </a:p>
        </p:txBody>
      </p:sp>
      <p:pic>
        <p:nvPicPr>
          <p:cNvPr id="19466" name="Picture 10" descr="bnrCatID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</p:spPr>
      </p:pic>
      <p:pic>
        <p:nvPicPr>
          <p:cNvPr id="87041" name="Picture 1" descr="D:\harikul jawarin 7 กค 54\2006_05_23_MLH_090 (1)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3429000"/>
            <a:ext cx="5151553" cy="2222500"/>
          </a:xfrm>
          <a:prstGeom prst="rect">
            <a:avLst/>
          </a:prstGeom>
          <a:noFill/>
        </p:spPr>
      </p:pic>
      <p:pic>
        <p:nvPicPr>
          <p:cNvPr id="100353" name="Picture 1" descr="D:\harikul jawarin 7 กค 54\Mix photos HD pour CD\MICROMAN\2005_05_24_Microman.gif"/>
          <p:cNvPicPr>
            <a:picLocks noChangeAspect="1" noChangeArrowheads="1"/>
          </p:cNvPicPr>
          <p:nvPr/>
        </p:nvPicPr>
        <p:blipFill>
          <a:blip r:embed="rId5" cstate="print"/>
          <a:srcRect t="11200"/>
          <a:stretch>
            <a:fillRect/>
          </a:stretch>
        </p:blipFill>
        <p:spPr bwMode="auto">
          <a:xfrm>
            <a:off x="1600200" y="1600200"/>
            <a:ext cx="3855308" cy="48768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0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"/>
                                        <p:tgtEl>
                                          <p:spTgt spid="87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1946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Custom 10">
      <a:dk1>
        <a:sysClr val="windowText" lastClr="000000"/>
      </a:dk1>
      <a:lt1>
        <a:sysClr val="window" lastClr="FFFFFF"/>
      </a:lt1>
      <a:dk2>
        <a:srgbClr val="FF0000"/>
      </a:dk2>
      <a:lt2>
        <a:srgbClr val="DBF5F9"/>
      </a:lt2>
      <a:accent1>
        <a:srgbClr val="FF0000"/>
      </a:accent1>
      <a:accent2>
        <a:srgbClr val="F4691C"/>
      </a:accent2>
      <a:accent3>
        <a:srgbClr val="F4691C"/>
      </a:accent3>
      <a:accent4>
        <a:srgbClr val="F4691C"/>
      </a:accent4>
      <a:accent5>
        <a:srgbClr val="F57833"/>
      </a:accent5>
      <a:accent6>
        <a:srgbClr val="FF0000"/>
      </a:accent6>
      <a:hlink>
        <a:srgbClr val="E2D700"/>
      </a:hlink>
      <a:folHlink>
        <a:srgbClr val="0070C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2974</TotalTime>
  <Words>995</Words>
  <Application>Microsoft Office PowerPoint</Application>
  <PresentationFormat>นำเสนอทางหน้าจอ (4:3)</PresentationFormat>
  <Paragraphs>319</Paragraphs>
  <Slides>41</Slides>
  <Notes>24</Notes>
  <HiddenSlides>0</HiddenSlides>
  <MMClips>0</MMClips>
  <ScaleCrop>false</ScaleCrop>
  <HeadingPairs>
    <vt:vector size="6" baseType="variant">
      <vt:variant>
        <vt:lpstr>ชุดรูปแบบ</vt:lpstr>
      </vt:variant>
      <vt:variant>
        <vt:i4>1</vt:i4>
      </vt:variant>
      <vt:variant>
        <vt:lpstr>เซิร์ฟเวอร์ OLE ฝังตัว</vt:lpstr>
      </vt:variant>
      <vt:variant>
        <vt:i4>3</vt:i4>
      </vt:variant>
      <vt:variant>
        <vt:lpstr>ชื่อเรื่องภาพนิ่ง</vt:lpstr>
      </vt:variant>
      <vt:variant>
        <vt:i4>41</vt:i4>
      </vt:variant>
    </vt:vector>
  </HeadingPairs>
  <TitlesOfParts>
    <vt:vector size="45" baseType="lpstr">
      <vt:lpstr>Flow</vt:lpstr>
      <vt:lpstr>Photo Editor Photo</vt:lpstr>
      <vt:lpstr>Feuille de calcul</vt:lpstr>
      <vt:lpstr>Image Photo Editor</vt:lpstr>
      <vt:lpstr>บริษัทหริกุล ซายเอนซ์ จำกัด</vt:lpstr>
      <vt:lpstr>Choosing the right pipette</vt:lpstr>
      <vt:lpstr>Two families for Gilson pipettes</vt:lpstr>
      <vt:lpstr>ภาพนิ่ง 4</vt:lpstr>
      <vt:lpstr>Select the best pipetting system/sample</vt:lpstr>
      <vt:lpstr>ภาพนิ่ง 6</vt:lpstr>
      <vt:lpstr>ภาพนิ่ง 7</vt:lpstr>
      <vt:lpstr>ภาพนิ่ง 8</vt:lpstr>
      <vt:lpstr>ภาพนิ่ง 9</vt:lpstr>
      <vt:lpstr>ภาพนิ่ง 10</vt:lpstr>
      <vt:lpstr>ภาพนิ่ง 11</vt:lpstr>
      <vt:lpstr>How to handle  a pipette</vt:lpstr>
      <vt:lpstr>ภาพนิ่ง 13</vt:lpstr>
      <vt:lpstr>ภาพนิ่ง 14</vt:lpstr>
      <vt:lpstr>ภาพนิ่ง 15</vt:lpstr>
      <vt:lpstr>ภาพนิ่ง 16</vt:lpstr>
      <vt:lpstr>ภาพนิ่ง 17</vt:lpstr>
      <vt:lpstr>ภาพนิ่ง 18</vt:lpstr>
      <vt:lpstr>ภาพนิ่ง 19</vt:lpstr>
      <vt:lpstr>ภาพนิ่ง 20</vt:lpstr>
      <vt:lpstr>Improve your working day</vt:lpstr>
      <vt:lpstr>ภาพนิ่ง 22</vt:lpstr>
      <vt:lpstr>Regular maintenance</vt:lpstr>
      <vt:lpstr>Leak test</vt:lpstr>
      <vt:lpstr>Cleaning</vt:lpstr>
      <vt:lpstr>ภาพนิ่ง 26</vt:lpstr>
      <vt:lpstr>Autoclaving</vt:lpstr>
      <vt:lpstr>Maintenance frequency</vt:lpstr>
      <vt:lpstr>Performances check</vt:lpstr>
      <vt:lpstr>Specifications</vt:lpstr>
      <vt:lpstr>Performances</vt:lpstr>
      <vt:lpstr>Errors</vt:lpstr>
      <vt:lpstr>Parameters</vt:lpstr>
      <vt:lpstr>Sources of error</vt:lpstr>
      <vt:lpstr>Pipette Tips</vt:lpstr>
      <vt:lpstr>calibration method</vt:lpstr>
      <vt:lpstr>ภาพนิ่ง 37</vt:lpstr>
      <vt:lpstr>Equipment : Balances requirement</vt:lpstr>
      <vt:lpstr>Environmental factors to be respected</vt:lpstr>
      <vt:lpstr>ภาพนิ่ง 40</vt:lpstr>
      <vt:lpstr>ภาพนิ่ง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j_chinn@vong</dc:creator>
  <cp:lastModifiedBy>Office Of Computer Services </cp:lastModifiedBy>
  <cp:revision>294</cp:revision>
  <dcterms:created xsi:type="dcterms:W3CDTF">2011-06-24T15:15:03Z</dcterms:created>
  <dcterms:modified xsi:type="dcterms:W3CDTF">2012-08-27T06:38:05Z</dcterms:modified>
</cp:coreProperties>
</file>